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95" r:id="rId3"/>
    <p:sldId id="294" r:id="rId4"/>
    <p:sldId id="256" r:id="rId5"/>
    <p:sldId id="260" r:id="rId6"/>
    <p:sldId id="297" r:id="rId7"/>
    <p:sldId id="267" r:id="rId8"/>
    <p:sldId id="262" r:id="rId9"/>
    <p:sldId id="263" r:id="rId10"/>
    <p:sldId id="266" r:id="rId11"/>
    <p:sldId id="307" r:id="rId12"/>
    <p:sldId id="310" r:id="rId13"/>
    <p:sldId id="308" r:id="rId14"/>
    <p:sldId id="311" r:id="rId15"/>
    <p:sldId id="268" r:id="rId16"/>
    <p:sldId id="269" r:id="rId17"/>
    <p:sldId id="271" r:id="rId18"/>
    <p:sldId id="264" r:id="rId19"/>
    <p:sldId id="265" r:id="rId20"/>
    <p:sldId id="270" r:id="rId21"/>
    <p:sldId id="274" r:id="rId22"/>
    <p:sldId id="296" r:id="rId23"/>
    <p:sldId id="306" r:id="rId24"/>
    <p:sldId id="275" r:id="rId25"/>
    <p:sldId id="309" r:id="rId26"/>
    <p:sldId id="278" r:id="rId27"/>
    <p:sldId id="277" r:id="rId28"/>
    <p:sldId id="279" r:id="rId29"/>
    <p:sldId id="282" r:id="rId30"/>
    <p:sldId id="299" r:id="rId31"/>
    <p:sldId id="281" r:id="rId32"/>
    <p:sldId id="290" r:id="rId33"/>
    <p:sldId id="289" r:id="rId34"/>
    <p:sldId id="285" r:id="rId35"/>
    <p:sldId id="287" r:id="rId36"/>
    <p:sldId id="288" r:id="rId37"/>
    <p:sldId id="301" r:id="rId38"/>
    <p:sldId id="303" r:id="rId39"/>
    <p:sldId id="304" r:id="rId40"/>
    <p:sldId id="292" r:id="rId41"/>
    <p:sldId id="305" r:id="rId4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94E3"/>
    <a:srgbClr val="00049A"/>
    <a:srgbClr val="000099"/>
    <a:srgbClr val="D8EDFC"/>
    <a:srgbClr val="5B9BD5"/>
    <a:srgbClr val="87A771"/>
    <a:srgbClr val="89BB67"/>
    <a:srgbClr val="F19E65"/>
    <a:srgbClr val="F09659"/>
    <a:srgbClr val="F3B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FD4443E-F989-4FC4-A0C8-D5A2AF1F390B}" styleName="Estilo Escuro 1 - Ênfas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 autoAdjust="0"/>
    <p:restoredTop sz="94660"/>
  </p:normalViewPr>
  <p:slideViewPr>
    <p:cSldViewPr snapToGrid="0">
      <p:cViewPr varScale="1">
        <p:scale>
          <a:sx n="51" d="100"/>
          <a:sy n="51" d="100"/>
        </p:scale>
        <p:origin x="84" y="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Sagkeen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lucchesi\Dropbox\Wa%20Nis%20Ka%20Tan\Sagkeeng\Estimations\Sagkeeng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lucchesi\Dropbox\Wa%20Nis%20Ka%20Tan\Sagkeeng\Estimations\Sagkeeng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spPr>
            <a:solidFill>
              <a:schemeClr val="bg1">
                <a:alpha val="32000"/>
              </a:schemeClr>
            </a:solidFill>
            <a:ln w="34925">
              <a:solidFill>
                <a:schemeClr val="accent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3D-4F40-8965-F3837D6356E0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3D-4F40-8965-F3837D6356E0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3D-4F40-8965-F3837D6356E0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3D-4F40-8965-F3837D6356E0}"/>
              </c:ext>
            </c:extLst>
          </c:dPt>
          <c:dPt>
            <c:idx val="4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03D-4F40-8965-F3837D6356E0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03D-4F40-8965-F3837D6356E0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03D-4F40-8965-F3837D6356E0}"/>
              </c:ext>
            </c:extLst>
          </c:dPt>
          <c:dPt>
            <c:idx val="7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03D-4F40-8965-F3837D6356E0}"/>
              </c:ext>
            </c:extLst>
          </c:dPt>
          <c:dPt>
            <c:idx val="8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03D-4F40-8965-F3837D6356E0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03D-4F40-8965-F3837D6356E0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1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203D-4F40-8965-F3837D6356E0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chemeClr val="accent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203D-4F40-8965-F3837D6356E0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rgbClr val="CC66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203D-4F40-8965-F3837D6356E0}"/>
              </c:ext>
            </c:extLst>
          </c:dPt>
          <c:dPt>
            <c:idx val="13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rgbClr val="CC66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203D-4F40-8965-F3837D6356E0}"/>
              </c:ext>
            </c:extLst>
          </c:dPt>
          <c:dPt>
            <c:idx val="14"/>
            <c:invertIfNegative val="0"/>
            <c:bubble3D val="0"/>
            <c:spPr>
              <a:solidFill>
                <a:schemeClr val="bg1">
                  <a:alpha val="32000"/>
                </a:schemeClr>
              </a:solidFill>
              <a:ln w="34925">
                <a:solidFill>
                  <a:srgbClr val="C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203D-4F40-8965-F3837D6356E0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rPr>
                      <a:t>LIMESTONE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sng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03D-4F40-8965-F3837D6356E0}"/>
                </c:ext>
              </c:extLst>
            </c:dLbl>
            <c:dLbl>
              <c:idx val="1"/>
              <c:layout>
                <c:manualLayout>
                  <c:x val="-0.17543411273386261"/>
                  <c:y val="4.393753673714316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rPr>
                      <a:t>KETTLE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sng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03D-4F40-8965-F3837D6356E0}"/>
                </c:ext>
              </c:extLst>
            </c:dLbl>
            <c:dLbl>
              <c:idx val="2"/>
              <c:layout>
                <c:manualLayout>
                  <c:x val="-7.441332200716868E-4"/>
                  <c:y val="-4.393753673714316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rPr>
                      <a:t>LONG SPRUCE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sng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03D-4F40-8965-F3837D6356E0}"/>
                </c:ext>
              </c:extLst>
            </c:dLbl>
            <c:dLbl>
              <c:idx val="3"/>
              <c:layout>
                <c:manualLayout>
                  <c:x val="-3.2295679439422209E-3"/>
                  <c:y val="2.6362522042285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rPr>
                      <a:t>KELSEY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sng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03D-4F40-8965-F3837D6356E0}"/>
                </c:ext>
              </c:extLst>
            </c:dLbl>
            <c:dLbl>
              <c:idx val="4"/>
              <c:layout>
                <c:manualLayout>
                  <c:x val="-4.373829275053749E-3"/>
                  <c:y val="-2.196876836857158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i="0" u="sng" strike="noStrike" kern="1200" baseline="0">
                        <a:solidFill>
                          <a:schemeClr val="accent4"/>
                        </a:solidFill>
                        <a:latin typeface="+mn-lt"/>
                        <a:ea typeface="+mn-ea"/>
                        <a:cs typeface="+mn-cs"/>
                      </a:rPr>
                      <a:t>JENPEG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sng" strike="noStrike" kern="120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203D-4F40-8965-F3837D6356E0}"/>
                </c:ext>
              </c:extLst>
            </c:dLbl>
            <c:dLbl>
              <c:idx val="5"/>
              <c:layout>
                <c:manualLayout>
                  <c:x val="-7.4299798440294065E-2"/>
                  <c:y val="-7.2496935616286229E-2"/>
                </c:manualLayout>
              </c:layout>
              <c:tx>
                <c:rich>
                  <a:bodyPr/>
                  <a:lstStyle/>
                  <a:p>
                    <a:r>
                      <a:rPr lang="en-US" sz="1050" b="1" u="sng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SEVEN</a:t>
                    </a:r>
                    <a:r>
                      <a:rPr lang="en-US" sz="1050" b="1" u="sng" baseline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SISTERS</a:t>
                    </a:r>
                    <a:endParaRPr lang="en-US" sz="1050" b="1" u="sng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03D-4F40-8965-F3837D6356E0}"/>
                </c:ext>
              </c:extLst>
            </c:dLbl>
            <c:dLbl>
              <c:idx val="6"/>
              <c:layout>
                <c:manualLayout>
                  <c:x val="-2.2228641849344307E-2"/>
                  <c:y val="-7.030005877942922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u="sng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GREAT</a:t>
                    </a:r>
                    <a:r>
                      <a:rPr lang="en-US" sz="1200" b="1" u="sng" baseline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FALLS</a:t>
                    </a:r>
                    <a:endParaRPr lang="en-US" sz="1200" b="1" u="sng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203D-4F40-8965-F3837D6356E0}"/>
                </c:ext>
              </c:extLst>
            </c:dLbl>
            <c:dLbl>
              <c:idx val="7"/>
              <c:layout>
                <c:manualLayout>
                  <c:x val="-0.1050658247662935"/>
                  <c:y val="-4.613441357400032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u="sng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PINE FALLS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203D-4F40-8965-F3837D6356E0}"/>
                </c:ext>
              </c:extLst>
            </c:dLbl>
            <c:dLbl>
              <c:idx val="8"/>
              <c:layout>
                <c:manualLayout>
                  <c:x val="-6.6557289098785333E-2"/>
                  <c:y val="-3.515002938971453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u="sng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POINTE</a:t>
                    </a:r>
                  </a:p>
                  <a:p>
                    <a:pPr>
                      <a:defRPr>
                        <a:solidFill>
                          <a:schemeClr val="accent1">
                            <a:lumMod val="75000"/>
                          </a:schemeClr>
                        </a:solidFill>
                      </a:defRPr>
                    </a:pPr>
                    <a:r>
                      <a:rPr lang="en-US" b="1" u="sng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DU BOIS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203D-4F40-8965-F3837D6356E0}"/>
                </c:ext>
              </c:extLst>
            </c:dLbl>
            <c:dLbl>
              <c:idx val="9"/>
              <c:layout>
                <c:manualLayout>
                  <c:x val="-9.0236756921453221E-2"/>
                  <c:y val="-2.4165645205428743E-2"/>
                </c:manualLayout>
              </c:layout>
              <c:tx>
                <c:rich>
                  <a:bodyPr/>
                  <a:lstStyle/>
                  <a:p>
                    <a:r>
                      <a:rPr lang="en-US" b="1" u="sng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SLAVE</a:t>
                    </a:r>
                    <a:r>
                      <a:rPr lang="en-US" b="1" u="sng" baseline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FALL</a:t>
                    </a:r>
                    <a:endParaRPr lang="en-US" b="1" u="sng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203D-4F40-8965-F3837D6356E0}"/>
                </c:ext>
              </c:extLst>
            </c:dLbl>
            <c:dLbl>
              <c:idx val="10"/>
              <c:layout>
                <c:manualLayout>
                  <c:x val="-5.263518920772918E-3"/>
                  <c:y val="-1.5378137858000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sng" strike="noStrike" kern="1200" baseline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u="sng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MACARTHUR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sng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203D-4F40-8965-F3837D6356E0}"/>
                </c:ext>
              </c:extLst>
            </c:dLbl>
            <c:dLbl>
              <c:idx val="11"/>
              <c:layout>
                <c:manualLayout>
                  <c:x val="-8.7745117867935304E-2"/>
                  <c:y val="-1.884963494882725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sng" strike="noStrike" kern="120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i="0" u="sng" strike="noStrike" kern="120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rPr>
                      <a:t>GRAND</a:t>
                    </a:r>
                  </a:p>
                  <a:p>
                    <a:pPr algn="ctr" rtl="0">
                      <a:defRPr lang="en-US" sz="1800" b="1" u="sng">
                        <a:solidFill>
                          <a:schemeClr val="accent6"/>
                        </a:solidFill>
                      </a:defRPr>
                    </a:pPr>
                    <a:r>
                      <a:rPr lang="en-US" sz="1800" b="1" i="0" u="sng" strike="noStrike" kern="120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rPr>
                      <a:t>RAPIDS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sng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203D-4F40-8965-F3837D6356E0}"/>
                </c:ext>
              </c:extLst>
            </c:dLbl>
            <c:dLbl>
              <c:idx val="12"/>
              <c:layout>
                <c:manualLayout>
                  <c:x val="-0.1136745058633534"/>
                  <c:y val="-8.78750734742879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rgbClr val="CC66F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u="sng">
                        <a:solidFill>
                          <a:srgbClr val="CC66FF"/>
                        </a:solidFill>
                      </a:rPr>
                      <a:t>LAURIE</a:t>
                    </a:r>
                    <a:r>
                      <a:rPr lang="en-US" b="1" u="sng" baseline="0">
                        <a:solidFill>
                          <a:srgbClr val="CC66FF"/>
                        </a:solidFill>
                      </a:rPr>
                      <a:t> #1</a:t>
                    </a:r>
                    <a:endParaRPr lang="en-US" b="1" u="sng">
                      <a:solidFill>
                        <a:srgbClr val="CC66FF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CC66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9-203D-4F40-8965-F3837D6356E0}"/>
                </c:ext>
              </c:extLst>
            </c:dLbl>
            <c:dLbl>
              <c:idx val="13"/>
              <c:layout>
                <c:manualLayout>
                  <c:x val="-8.0396381855121237E-4"/>
                  <c:y val="-1.5378137858000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rgbClr val="CC66F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u="sng">
                        <a:solidFill>
                          <a:srgbClr val="CC66FF"/>
                        </a:solidFill>
                      </a:rPr>
                      <a:t>LAURIE #2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CC66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B-203D-4F40-8965-F3837D6356E0}"/>
                </c:ext>
              </c:extLst>
            </c:dLbl>
            <c:dLbl>
              <c:idx val="14"/>
              <c:layout>
                <c:manualLayout>
                  <c:x val="-3.7573430512806635E-2"/>
                  <c:y val="-0.1164344723534293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800" b="1" i="0" u="sng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800" b="1" i="0" u="sng" strike="noStrike" kern="120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rPr>
                      <a:t>WUSKWATIM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800" b="1" i="0" u="sng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D-203D-4F40-8965-F3837D6356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Plan4!$C$3:$C$17</c:f>
              <c:numCache>
                <c:formatCode>0</c:formatCode>
                <c:ptCount val="15"/>
                <c:pt idx="0">
                  <c:v>1990</c:v>
                </c:pt>
                <c:pt idx="1">
                  <c:v>1974</c:v>
                </c:pt>
                <c:pt idx="2">
                  <c:v>1979</c:v>
                </c:pt>
                <c:pt idx="3">
                  <c:v>1961</c:v>
                </c:pt>
                <c:pt idx="4">
                  <c:v>1979</c:v>
                </c:pt>
                <c:pt idx="5">
                  <c:v>1952</c:v>
                </c:pt>
                <c:pt idx="6">
                  <c:v>1928</c:v>
                </c:pt>
                <c:pt idx="7">
                  <c:v>1952</c:v>
                </c:pt>
                <c:pt idx="8">
                  <c:v>1926</c:v>
                </c:pt>
                <c:pt idx="9">
                  <c:v>1948</c:v>
                </c:pt>
                <c:pt idx="10">
                  <c:v>1955</c:v>
                </c:pt>
                <c:pt idx="11">
                  <c:v>1968</c:v>
                </c:pt>
                <c:pt idx="12">
                  <c:v>1952</c:v>
                </c:pt>
                <c:pt idx="13">
                  <c:v>1958</c:v>
                </c:pt>
                <c:pt idx="14">
                  <c:v>2012</c:v>
                </c:pt>
              </c:numCache>
            </c:numRef>
          </c:xVal>
          <c:yVal>
            <c:numRef>
              <c:f>Plan4!$D$3:$D$17</c:f>
              <c:numCache>
                <c:formatCode>_-* #,##0_-;\-* #,##0_-;_-* "-"??_-;_-@_-</c:formatCode>
                <c:ptCount val="15"/>
                <c:pt idx="0">
                  <c:v>1340</c:v>
                </c:pt>
                <c:pt idx="1">
                  <c:v>1220</c:v>
                </c:pt>
                <c:pt idx="2">
                  <c:v>1010</c:v>
                </c:pt>
                <c:pt idx="3">
                  <c:v>250</c:v>
                </c:pt>
                <c:pt idx="4">
                  <c:v>129</c:v>
                </c:pt>
                <c:pt idx="5">
                  <c:v>165</c:v>
                </c:pt>
                <c:pt idx="6">
                  <c:v>129</c:v>
                </c:pt>
                <c:pt idx="7">
                  <c:v>88</c:v>
                </c:pt>
                <c:pt idx="8">
                  <c:v>75</c:v>
                </c:pt>
                <c:pt idx="9">
                  <c:v>67</c:v>
                </c:pt>
                <c:pt idx="10">
                  <c:v>55</c:v>
                </c:pt>
                <c:pt idx="11">
                  <c:v>479</c:v>
                </c:pt>
                <c:pt idx="12">
                  <c:v>5</c:v>
                </c:pt>
                <c:pt idx="13">
                  <c:v>5</c:v>
                </c:pt>
                <c:pt idx="14">
                  <c:v>200</c:v>
                </c:pt>
              </c:numCache>
            </c:numRef>
          </c:yVal>
          <c:bubbleSize>
            <c:numRef>
              <c:f>Plan4!$F$3:$F$17</c:f>
              <c:numCache>
                <c:formatCode>_-* #,##0_-;\-* #,##0_-;_-* "-"??_-;_-@_-</c:formatCode>
                <c:ptCount val="15"/>
                <c:pt idx="0">
                  <c:v>134</c:v>
                </c:pt>
                <c:pt idx="1">
                  <c:v>101.66666666666667</c:v>
                </c:pt>
                <c:pt idx="2">
                  <c:v>101</c:v>
                </c:pt>
                <c:pt idx="3">
                  <c:v>35.714285714285715</c:v>
                </c:pt>
                <c:pt idx="4">
                  <c:v>21.5</c:v>
                </c:pt>
                <c:pt idx="5">
                  <c:v>27.5</c:v>
                </c:pt>
                <c:pt idx="6">
                  <c:v>21.5</c:v>
                </c:pt>
                <c:pt idx="7">
                  <c:v>14.666666666666666</c:v>
                </c:pt>
                <c:pt idx="8">
                  <c:v>4.6875</c:v>
                </c:pt>
                <c:pt idx="9">
                  <c:v>8.375</c:v>
                </c:pt>
                <c:pt idx="10">
                  <c:v>6.875</c:v>
                </c:pt>
                <c:pt idx="11">
                  <c:v>119.75</c:v>
                </c:pt>
                <c:pt idx="12">
                  <c:v>2.5</c:v>
                </c:pt>
                <c:pt idx="13">
                  <c:v>5</c:v>
                </c:pt>
                <c:pt idx="14">
                  <c:v>66.666666666666671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1E-203D-4F40-8965-F3837D635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114517504"/>
        <c:axId val="114519424"/>
      </c:bubbleChart>
      <c:valAx>
        <c:axId val="114517504"/>
        <c:scaling>
          <c:orientation val="minMax"/>
          <c:max val="2020"/>
          <c:min val="192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ctr" rtl="0">
                  <a:defRPr lang="pt-BR"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YEAR OF COMPLETION</a:t>
                </a:r>
              </a:p>
            </c:rich>
          </c:tx>
          <c:layout>
            <c:manualLayout>
              <c:xMode val="edge"/>
              <c:yMode val="edge"/>
              <c:x val="0.45730659321820499"/>
              <c:y val="0.94529536461361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ctr" rtl="0">
                <a:defRPr lang="pt-BR" sz="12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519424"/>
        <c:crosses val="autoZero"/>
        <c:crossBetween val="midCat"/>
        <c:majorUnit val="10"/>
      </c:valAx>
      <c:valAx>
        <c:axId val="114519424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pt-BR" sz="1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CAPACITY (IN MW)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45175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Aggregations!$B$13</c:f>
              <c:strCache>
                <c:ptCount val="1"/>
                <c:pt idx="0">
                  <c:v>REVH 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125-7B45-AB03-93AD8839D1A6}"/>
              </c:ext>
            </c:extLst>
          </c:dPt>
          <c:dPt>
            <c:idx val="4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125-7B45-AB03-93AD8839D1A6}"/>
              </c:ext>
            </c:extLst>
          </c:dPt>
          <c:dPt>
            <c:idx val="4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125-7B45-AB03-93AD8839D1A6}"/>
              </c:ext>
            </c:extLst>
          </c:dPt>
          <c:dPt>
            <c:idx val="4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125-7B45-AB03-93AD8839D1A6}"/>
              </c:ext>
            </c:extLst>
          </c:dPt>
          <c:dPt>
            <c:idx val="4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125-7B45-AB03-93AD8839D1A6}"/>
              </c:ext>
            </c:extLst>
          </c:dPt>
          <c:dPt>
            <c:idx val="4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125-7B45-AB03-93AD8839D1A6}"/>
              </c:ext>
            </c:extLst>
          </c:dPt>
          <c:dPt>
            <c:idx val="4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125-7B45-AB03-93AD8839D1A6}"/>
              </c:ext>
            </c:extLst>
          </c:dPt>
          <c:dPt>
            <c:idx val="4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125-7B45-AB03-93AD8839D1A6}"/>
              </c:ext>
            </c:extLst>
          </c:dPt>
          <c:dPt>
            <c:idx val="4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125-7B45-AB03-93AD8839D1A6}"/>
              </c:ext>
            </c:extLst>
          </c:dPt>
          <c:dPt>
            <c:idx val="4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A125-7B45-AB03-93AD8839D1A6}"/>
              </c:ext>
            </c:extLst>
          </c:dPt>
          <c:dPt>
            <c:idx val="5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A125-7B45-AB03-93AD8839D1A6}"/>
              </c:ext>
            </c:extLst>
          </c:dPt>
          <c:dPt>
            <c:idx val="5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A125-7B45-AB03-93AD8839D1A6}"/>
              </c:ext>
            </c:extLst>
          </c:dPt>
          <c:dPt>
            <c:idx val="5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A125-7B45-AB03-93AD8839D1A6}"/>
              </c:ext>
            </c:extLst>
          </c:dPt>
          <c:dPt>
            <c:idx val="5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A125-7B45-AB03-93AD8839D1A6}"/>
              </c:ext>
            </c:extLst>
          </c:dPt>
          <c:dPt>
            <c:idx val="5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A125-7B45-AB03-93AD8839D1A6}"/>
              </c:ext>
            </c:extLst>
          </c:dPt>
          <c:dPt>
            <c:idx val="5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A125-7B45-AB03-93AD8839D1A6}"/>
              </c:ext>
            </c:extLst>
          </c:dPt>
          <c:dPt>
            <c:idx val="5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A125-7B45-AB03-93AD8839D1A6}"/>
              </c:ext>
            </c:extLst>
          </c:dPt>
          <c:dPt>
            <c:idx val="57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A125-7B45-AB03-93AD8839D1A6}"/>
              </c:ext>
            </c:extLst>
          </c:dPt>
          <c:dPt>
            <c:idx val="5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A125-7B45-AB03-93AD8839D1A6}"/>
              </c:ext>
            </c:extLst>
          </c:dPt>
          <c:dPt>
            <c:idx val="5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A125-7B45-AB03-93AD8839D1A6}"/>
              </c:ext>
            </c:extLst>
          </c:dPt>
          <c:dPt>
            <c:idx val="6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A125-7B45-AB03-93AD8839D1A6}"/>
              </c:ext>
            </c:extLst>
          </c:dPt>
          <c:dPt>
            <c:idx val="6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A125-7B45-AB03-93AD8839D1A6}"/>
              </c:ext>
            </c:extLst>
          </c:dPt>
          <c:dPt>
            <c:idx val="6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A125-7B45-AB03-93AD8839D1A6}"/>
              </c:ext>
            </c:extLst>
          </c:dPt>
          <c:dPt>
            <c:idx val="6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F-A125-7B45-AB03-93AD8839D1A6}"/>
              </c:ext>
            </c:extLst>
          </c:dPt>
          <c:dPt>
            <c:idx val="6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1-A125-7B45-AB03-93AD8839D1A6}"/>
              </c:ext>
            </c:extLst>
          </c:dPt>
          <c:dPt>
            <c:idx val="6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3-A125-7B45-AB03-93AD8839D1A6}"/>
              </c:ext>
            </c:extLst>
          </c:dPt>
          <c:dPt>
            <c:idx val="6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5-A125-7B45-AB03-93AD8839D1A6}"/>
              </c:ext>
            </c:extLst>
          </c:dPt>
          <c:dPt>
            <c:idx val="67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7-A125-7B45-AB03-93AD8839D1A6}"/>
              </c:ext>
            </c:extLst>
          </c:dPt>
          <c:dPt>
            <c:idx val="6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9-A125-7B45-AB03-93AD8839D1A6}"/>
              </c:ext>
            </c:extLst>
          </c:dPt>
          <c:dPt>
            <c:idx val="6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B-A125-7B45-AB03-93AD8839D1A6}"/>
              </c:ext>
            </c:extLst>
          </c:dPt>
          <c:dPt>
            <c:idx val="7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D-A125-7B45-AB03-93AD8839D1A6}"/>
              </c:ext>
            </c:extLst>
          </c:dPt>
          <c:dPt>
            <c:idx val="7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F-A125-7B45-AB03-93AD8839D1A6}"/>
              </c:ext>
            </c:extLst>
          </c:dPt>
          <c:dPt>
            <c:idx val="7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1-A125-7B45-AB03-93AD8839D1A6}"/>
              </c:ext>
            </c:extLst>
          </c:dPt>
          <c:dPt>
            <c:idx val="7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3-A125-7B45-AB03-93AD8839D1A6}"/>
              </c:ext>
            </c:extLst>
          </c:dPt>
          <c:dPt>
            <c:idx val="7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5-A125-7B45-AB03-93AD8839D1A6}"/>
              </c:ext>
            </c:extLst>
          </c:dPt>
          <c:dPt>
            <c:idx val="7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7-A125-7B45-AB03-93AD8839D1A6}"/>
              </c:ext>
            </c:extLst>
          </c:dPt>
          <c:dPt>
            <c:idx val="7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9-A125-7B45-AB03-93AD8839D1A6}"/>
              </c:ext>
            </c:extLst>
          </c:dPt>
          <c:dPt>
            <c:idx val="77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B-A125-7B45-AB03-93AD8839D1A6}"/>
              </c:ext>
            </c:extLst>
          </c:dPt>
          <c:dPt>
            <c:idx val="7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D-A125-7B45-AB03-93AD8839D1A6}"/>
              </c:ext>
            </c:extLst>
          </c:dPt>
          <c:dPt>
            <c:idx val="7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F-A125-7B45-AB03-93AD8839D1A6}"/>
              </c:ext>
            </c:extLst>
          </c:dPt>
          <c:dPt>
            <c:idx val="8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1-A125-7B45-AB03-93AD8839D1A6}"/>
              </c:ext>
            </c:extLst>
          </c:dPt>
          <c:cat>
            <c:numRef>
              <c:f>Aggregations!$C$12:$CE$12</c:f>
              <c:numCache>
                <c:formatCode>General</c:formatCode>
                <c:ptCount val="81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  <c:pt idx="38">
                  <c:v>2016</c:v>
                </c:pt>
                <c:pt idx="39">
                  <c:v>2017</c:v>
                </c:pt>
                <c:pt idx="40">
                  <c:v>2018</c:v>
                </c:pt>
                <c:pt idx="41">
                  <c:v>2019</c:v>
                </c:pt>
                <c:pt idx="42">
                  <c:v>2020</c:v>
                </c:pt>
                <c:pt idx="43">
                  <c:v>2021</c:v>
                </c:pt>
                <c:pt idx="44">
                  <c:v>2022</c:v>
                </c:pt>
                <c:pt idx="45">
                  <c:v>2023</c:v>
                </c:pt>
                <c:pt idx="46">
                  <c:v>2024</c:v>
                </c:pt>
                <c:pt idx="47">
                  <c:v>2025</c:v>
                </c:pt>
                <c:pt idx="48">
                  <c:v>2026</c:v>
                </c:pt>
                <c:pt idx="49">
                  <c:v>2027</c:v>
                </c:pt>
                <c:pt idx="50">
                  <c:v>2028</c:v>
                </c:pt>
                <c:pt idx="51">
                  <c:v>2029</c:v>
                </c:pt>
                <c:pt idx="52">
                  <c:v>2030</c:v>
                </c:pt>
                <c:pt idx="53">
                  <c:v>2031</c:v>
                </c:pt>
                <c:pt idx="54">
                  <c:v>2032</c:v>
                </c:pt>
                <c:pt idx="55">
                  <c:v>2033</c:v>
                </c:pt>
                <c:pt idx="56">
                  <c:v>2034</c:v>
                </c:pt>
                <c:pt idx="57">
                  <c:v>2035</c:v>
                </c:pt>
                <c:pt idx="58">
                  <c:v>2036</c:v>
                </c:pt>
                <c:pt idx="59">
                  <c:v>2037</c:v>
                </c:pt>
                <c:pt idx="60">
                  <c:v>2038</c:v>
                </c:pt>
                <c:pt idx="61">
                  <c:v>2039</c:v>
                </c:pt>
                <c:pt idx="62">
                  <c:v>2040</c:v>
                </c:pt>
                <c:pt idx="63">
                  <c:v>2041</c:v>
                </c:pt>
                <c:pt idx="64">
                  <c:v>2042</c:v>
                </c:pt>
                <c:pt idx="65">
                  <c:v>2043</c:v>
                </c:pt>
                <c:pt idx="66">
                  <c:v>2044</c:v>
                </c:pt>
                <c:pt idx="67">
                  <c:v>2045</c:v>
                </c:pt>
                <c:pt idx="68">
                  <c:v>2046</c:v>
                </c:pt>
                <c:pt idx="69">
                  <c:v>2047</c:v>
                </c:pt>
                <c:pt idx="70">
                  <c:v>2048</c:v>
                </c:pt>
                <c:pt idx="71">
                  <c:v>2049</c:v>
                </c:pt>
                <c:pt idx="72">
                  <c:v>2050</c:v>
                </c:pt>
                <c:pt idx="73">
                  <c:v>2051</c:v>
                </c:pt>
                <c:pt idx="74">
                  <c:v>2052</c:v>
                </c:pt>
                <c:pt idx="75">
                  <c:v>2053</c:v>
                </c:pt>
                <c:pt idx="76">
                  <c:v>2054</c:v>
                </c:pt>
                <c:pt idx="77">
                  <c:v>2055</c:v>
                </c:pt>
                <c:pt idx="78">
                  <c:v>2056</c:v>
                </c:pt>
                <c:pt idx="79">
                  <c:v>2057</c:v>
                </c:pt>
                <c:pt idx="80">
                  <c:v>2058</c:v>
                </c:pt>
              </c:numCache>
            </c:numRef>
          </c:cat>
          <c:val>
            <c:numRef>
              <c:f>Aggregations!$C$13:$CE$13</c:f>
              <c:numCache>
                <c:formatCode>_-* #.##0_-;\-* #.##0_-;_-* "-"??_-;_-@_-</c:formatCode>
                <c:ptCount val="81"/>
                <c:pt idx="0">
                  <c:v>865.77049180327856</c:v>
                </c:pt>
                <c:pt idx="1">
                  <c:v>1072.5400000000002</c:v>
                </c:pt>
                <c:pt idx="2">
                  <c:v>1108.4000000000001</c:v>
                </c:pt>
                <c:pt idx="3">
                  <c:v>953.63232323232342</c:v>
                </c:pt>
                <c:pt idx="4">
                  <c:v>921.58834244080163</c:v>
                </c:pt>
                <c:pt idx="5">
                  <c:v>931.42857142857156</c:v>
                </c:pt>
                <c:pt idx="6">
                  <c:v>991.98679867986812</c:v>
                </c:pt>
                <c:pt idx="7">
                  <c:v>1047.3396825396828</c:v>
                </c:pt>
                <c:pt idx="8">
                  <c:v>1099.2560975609758</c:v>
                </c:pt>
                <c:pt idx="9">
                  <c:v>1083.1766423357662</c:v>
                </c:pt>
                <c:pt idx="10">
                  <c:v>1062.2471910112361</c:v>
                </c:pt>
                <c:pt idx="11">
                  <c:v>1061.6791443850266</c:v>
                </c:pt>
                <c:pt idx="12">
                  <c:v>1104.408163265306</c:v>
                </c:pt>
                <c:pt idx="13">
                  <c:v>1189.0338164251209</c:v>
                </c:pt>
                <c:pt idx="14">
                  <c:v>1172.0476190476193</c:v>
                </c:pt>
                <c:pt idx="15">
                  <c:v>1250.6822429906545</c:v>
                </c:pt>
                <c:pt idx="16">
                  <c:v>1405.9463243873979</c:v>
                </c:pt>
                <c:pt idx="17">
                  <c:v>1402.246575342466</c:v>
                </c:pt>
                <c:pt idx="18">
                  <c:v>1446.2812148481439</c:v>
                </c:pt>
                <c:pt idx="19">
                  <c:v>1477.0973451327436</c:v>
                </c:pt>
                <c:pt idx="20">
                  <c:v>1488.2453450164294</c:v>
                </c:pt>
                <c:pt idx="21">
                  <c:v>1520.1636167922497</c:v>
                </c:pt>
                <c:pt idx="22">
                  <c:v>1533.6352201257864</c:v>
                </c:pt>
                <c:pt idx="23">
                  <c:v>1692</c:v>
                </c:pt>
                <c:pt idx="24">
                  <c:v>1806.04</c:v>
                </c:pt>
                <c:pt idx="25">
                  <c:v>1717.525291828794</c:v>
                </c:pt>
                <c:pt idx="26">
                  <c:v>1602.9111747851002</c:v>
                </c:pt>
                <c:pt idx="27">
                  <c:v>1837.7869158878505</c:v>
                </c:pt>
                <c:pt idx="28">
                  <c:v>2176.5206232813935</c:v>
                </c:pt>
                <c:pt idx="29">
                  <c:v>1902.7874439461887</c:v>
                </c:pt>
                <c:pt idx="30">
                  <c:v>1956.5714285714287</c:v>
                </c:pt>
                <c:pt idx="31">
                  <c:v>2018.6923076923078</c:v>
                </c:pt>
                <c:pt idx="32">
                  <c:v>1789.7819742489271</c:v>
                </c:pt>
                <c:pt idx="33">
                  <c:v>1757.5179316096749</c:v>
                </c:pt>
                <c:pt idx="34">
                  <c:v>1695.0928512736236</c:v>
                </c:pt>
                <c:pt idx="35">
                  <c:v>1840.2540716612375</c:v>
                </c:pt>
                <c:pt idx="36">
                  <c:v>1993.4952076677316</c:v>
                </c:pt>
                <c:pt idx="37">
                  <c:v>1851.9684044233807</c:v>
                </c:pt>
                <c:pt idx="38">
                  <c:v>1842.2554517133958</c:v>
                </c:pt>
                <c:pt idx="39">
                  <c:v>1914.9999999999998</c:v>
                </c:pt>
                <c:pt idx="40">
                  <c:v>1982.3529411764705</c:v>
                </c:pt>
                <c:pt idx="41">
                  <c:v>2198.1930026912723</c:v>
                </c:pt>
                <c:pt idx="42">
                  <c:v>2362.4020927094402</c:v>
                </c:pt>
                <c:pt idx="43">
                  <c:v>2571.9856660578153</c:v>
                </c:pt>
                <c:pt idx="44">
                  <c:v>2779.6878553680117</c:v>
                </c:pt>
                <c:pt idx="45">
                  <c:v>2863.7077075504699</c:v>
                </c:pt>
                <c:pt idx="46">
                  <c:v>2838.0261822813591</c:v>
                </c:pt>
                <c:pt idx="47">
                  <c:v>2837.8554842071208</c:v>
                </c:pt>
                <c:pt idx="48">
                  <c:v>2719.4546140861398</c:v>
                </c:pt>
                <c:pt idx="49">
                  <c:v>2724.3767038853903</c:v>
                </c:pt>
                <c:pt idx="50">
                  <c:v>3115.3199692392036</c:v>
                </c:pt>
                <c:pt idx="51">
                  <c:v>3210.7589457800341</c:v>
                </c:pt>
                <c:pt idx="52">
                  <c:v>3287.3562336244163</c:v>
                </c:pt>
                <c:pt idx="53">
                  <c:v>3354.3895938306291</c:v>
                </c:pt>
                <c:pt idx="54">
                  <c:v>3404.9240541743557</c:v>
                </c:pt>
                <c:pt idx="55">
                  <c:v>3438.3073211575252</c:v>
                </c:pt>
                <c:pt idx="56">
                  <c:v>3466.7258675082794</c:v>
                </c:pt>
                <c:pt idx="57">
                  <c:v>3501.2596056163538</c:v>
                </c:pt>
                <c:pt idx="58">
                  <c:v>3540.0398029958192</c:v>
                </c:pt>
                <c:pt idx="59">
                  <c:v>3596.9707071886151</c:v>
                </c:pt>
                <c:pt idx="60">
                  <c:v>3660.3553488568459</c:v>
                </c:pt>
                <c:pt idx="61">
                  <c:v>3719.9309841457011</c:v>
                </c:pt>
                <c:pt idx="62">
                  <c:v>3775.1346499833544</c:v>
                </c:pt>
                <c:pt idx="63">
                  <c:v>3827.7536967833894</c:v>
                </c:pt>
                <c:pt idx="64">
                  <c:v>3878.636136729745</c:v>
                </c:pt>
                <c:pt idx="65">
                  <c:v>3929.5076080483555</c:v>
                </c:pt>
                <c:pt idx="66">
                  <c:v>3982.3475194933762</c:v>
                </c:pt>
                <c:pt idx="67">
                  <c:v>4037.9614929029249</c:v>
                </c:pt>
                <c:pt idx="68">
                  <c:v>4095.9687759093172</c:v>
                </c:pt>
                <c:pt idx="69">
                  <c:v>4156.1566965749125</c:v>
                </c:pt>
                <c:pt idx="70">
                  <c:v>4216.6523497887074</c:v>
                </c:pt>
                <c:pt idx="71">
                  <c:v>4276.735731795844</c:v>
                </c:pt>
                <c:pt idx="72">
                  <c:v>4336.8084186216392</c:v>
                </c:pt>
                <c:pt idx="73">
                  <c:v>4397.3807479104307</c:v>
                </c:pt>
                <c:pt idx="74">
                  <c:v>4458.81171576</c:v>
                </c:pt>
                <c:pt idx="75">
                  <c:v>4521.4026720639495</c:v>
                </c:pt>
                <c:pt idx="76">
                  <c:v>4585.2890247920832</c:v>
                </c:pt>
                <c:pt idx="77">
                  <c:v>4650.3911643332503</c:v>
                </c:pt>
                <c:pt idx="78">
                  <c:v>4716.5259447244089</c:v>
                </c:pt>
                <c:pt idx="79">
                  <c:v>4783.5332614849176</c:v>
                </c:pt>
                <c:pt idx="80">
                  <c:v>4851.2593456353552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2-A125-7B45-AB03-93AD8839D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11423488"/>
        <c:axId val="111425024"/>
      </c:barChart>
      <c:lineChart>
        <c:grouping val="standard"/>
        <c:varyColors val="0"/>
        <c:ser>
          <c:idx val="1"/>
          <c:order val="1"/>
          <c:tx>
            <c:strRef>
              <c:f>Aggregations!$B$14</c:f>
              <c:strCache>
                <c:ptCount val="1"/>
                <c:pt idx="0">
                  <c:v>REVH WPG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Aggregations!$C$14:$CE$14</c:f>
              <c:numCache>
                <c:formatCode>_-* #.##0_-;\-* #.##0_-;_-* "-"??_-;_-@_-</c:formatCode>
                <c:ptCount val="81"/>
                <c:pt idx="0">
                  <c:v>187.95692341735972</c:v>
                </c:pt>
                <c:pt idx="1">
                  <c:v>168.8878596682078</c:v>
                </c:pt>
                <c:pt idx="2">
                  <c:v>174.53456622246398</c:v>
                </c:pt>
                <c:pt idx="3">
                  <c:v>150.16402370179907</c:v>
                </c:pt>
                <c:pt idx="4">
                  <c:v>145.11820785238621</c:v>
                </c:pt>
                <c:pt idx="5">
                  <c:v>146.66770270795291</c:v>
                </c:pt>
                <c:pt idx="6">
                  <c:v>156.20352364309045</c:v>
                </c:pt>
                <c:pt idx="7">
                  <c:v>164.91968348938707</c:v>
                </c:pt>
                <c:pt idx="8">
                  <c:v>173.09471865319691</c:v>
                </c:pt>
                <c:pt idx="9">
                  <c:v>170.56276201044568</c:v>
                </c:pt>
                <c:pt idx="10">
                  <c:v>167.26709915569913</c:v>
                </c:pt>
                <c:pt idx="11">
                  <c:v>167.17765150909179</c:v>
                </c:pt>
                <c:pt idx="12">
                  <c:v>127.45711112828626</c:v>
                </c:pt>
                <c:pt idx="13">
                  <c:v>137.22355585213174</c:v>
                </c:pt>
                <c:pt idx="14">
                  <c:v>135.26321933995843</c:v>
                </c:pt>
                <c:pt idx="15">
                  <c:v>144.33825367581997</c:v>
                </c:pt>
                <c:pt idx="16">
                  <c:v>162.25691086711251</c:v>
                </c:pt>
                <c:pt idx="17">
                  <c:v>161.82993165702368</c:v>
                </c:pt>
                <c:pt idx="18">
                  <c:v>166.91186434065685</c:v>
                </c:pt>
                <c:pt idx="19">
                  <c:v>170.4682804129676</c:v>
                </c:pt>
                <c:pt idx="20">
                  <c:v>171.75484448166486</c:v>
                </c:pt>
                <c:pt idx="21">
                  <c:v>175.4384560738913</c:v>
                </c:pt>
                <c:pt idx="22">
                  <c:v>176.99318167287825</c:v>
                </c:pt>
                <c:pt idx="23">
                  <c:v>195.26968307753637</c:v>
                </c:pt>
                <c:pt idx="24">
                  <c:v>208.43076739087104</c:v>
                </c:pt>
                <c:pt idx="25">
                  <c:v>198.21549610701049</c:v>
                </c:pt>
                <c:pt idx="26">
                  <c:v>184.9881543154421</c:v>
                </c:pt>
                <c:pt idx="27">
                  <c:v>212.09460320890281</c:v>
                </c:pt>
                <c:pt idx="28">
                  <c:v>251.18705219851046</c:v>
                </c:pt>
                <c:pt idx="29">
                  <c:v>219.59615906813698</c:v>
                </c:pt>
                <c:pt idx="30">
                  <c:v>225.80324041117342</c:v>
                </c:pt>
                <c:pt idx="31">
                  <c:v>232.97246285705523</c:v>
                </c:pt>
                <c:pt idx="32">
                  <c:v>206.55446742876796</c:v>
                </c:pt>
                <c:pt idx="33">
                  <c:v>202.83095124616338</c:v>
                </c:pt>
                <c:pt idx="34">
                  <c:v>188.12703869799273</c:v>
                </c:pt>
                <c:pt idx="35">
                  <c:v>204.23751341611208</c:v>
                </c:pt>
                <c:pt idx="36">
                  <c:v>221.24472402522838</c:v>
                </c:pt>
                <c:pt idx="37">
                  <c:v>205.53760900155982</c:v>
                </c:pt>
                <c:pt idx="38">
                  <c:v>204.45963322638607</c:v>
                </c:pt>
                <c:pt idx="39">
                  <c:v>212.5330649798735</c:v>
                </c:pt>
                <c:pt idx="40">
                  <c:v>220.008118255928</c:v>
                </c:pt>
                <c:pt idx="41">
                  <c:v>243.96276568109005</c:v>
                </c:pt>
                <c:pt idx="42">
                  <c:v>231.36515759113092</c:v>
                </c:pt>
                <c:pt idx="43">
                  <c:v>251.89101837744846</c:v>
                </c:pt>
                <c:pt idx="44">
                  <c:v>272.23262318303091</c:v>
                </c:pt>
                <c:pt idx="45">
                  <c:v>280.46122507979061</c:v>
                </c:pt>
                <c:pt idx="46">
                  <c:v>277.94606893452419</c:v>
                </c:pt>
                <c:pt idx="47">
                  <c:v>277.92935137955396</c:v>
                </c:pt>
                <c:pt idx="48">
                  <c:v>266.33359633895043</c:v>
                </c:pt>
                <c:pt idx="49">
                  <c:v>213.25052204267149</c:v>
                </c:pt>
                <c:pt idx="50">
                  <c:v>243.85159688921169</c:v>
                </c:pt>
                <c:pt idx="51">
                  <c:v>251.32208052002701</c:v>
                </c:pt>
                <c:pt idx="52">
                  <c:v>257.31773141388902</c:v>
                </c:pt>
                <c:pt idx="53">
                  <c:v>262.56476609813905</c:v>
                </c:pt>
                <c:pt idx="54">
                  <c:v>266.52034978598783</c:v>
                </c:pt>
                <c:pt idx="55">
                  <c:v>269.13342421930611</c:v>
                </c:pt>
                <c:pt idx="56">
                  <c:v>271.35788526257858</c:v>
                </c:pt>
                <c:pt idx="57">
                  <c:v>274.06101279598056</c:v>
                </c:pt>
                <c:pt idx="58">
                  <c:v>277.09653182838707</c:v>
                </c:pt>
                <c:pt idx="59">
                  <c:v>281.55279700719319</c:v>
                </c:pt>
                <c:pt idx="60">
                  <c:v>286.51422833420492</c:v>
                </c:pt>
                <c:pt idx="61">
                  <c:v>291.17750977698546</c:v>
                </c:pt>
                <c:pt idx="62">
                  <c:v>295.49857541440616</c:v>
                </c:pt>
                <c:pt idx="63">
                  <c:v>299.61733005780485</c:v>
                </c:pt>
                <c:pt idx="64">
                  <c:v>303.60015184081686</c:v>
                </c:pt>
                <c:pt idx="65">
                  <c:v>307.58211505475163</c:v>
                </c:pt>
                <c:pt idx="66">
                  <c:v>311.71815787301131</c:v>
                </c:pt>
                <c:pt idx="67">
                  <c:v>316.071340325915</c:v>
                </c:pt>
                <c:pt idx="68">
                  <c:v>320.61185903089023</c:v>
                </c:pt>
                <c:pt idx="69">
                  <c:v>325.32306709704937</c:v>
                </c:pt>
                <c:pt idx="70">
                  <c:v>330.0583629211385</c:v>
                </c:pt>
                <c:pt idx="71">
                  <c:v>334.76138822628008</c:v>
                </c:pt>
                <c:pt idx="72">
                  <c:v>339.46357636635514</c:v>
                </c:pt>
                <c:pt idx="73">
                  <c:v>344.20487400840062</c:v>
                </c:pt>
                <c:pt idx="74">
                  <c:v>349.01338156347714</c:v>
                </c:pt>
                <c:pt idx="75">
                  <c:v>353.91268718737695</c:v>
                </c:pt>
                <c:pt idx="76">
                  <c:v>358.91338993573288</c:v>
                </c:pt>
                <c:pt idx="77">
                  <c:v>364.0092583681157</c:v>
                </c:pt>
                <c:pt idx="78">
                  <c:v>369.18595673860113</c:v>
                </c:pt>
                <c:pt idx="79">
                  <c:v>374.43095287275486</c:v>
                </c:pt>
                <c:pt idx="80">
                  <c:v>379.73221050735037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53-A125-7B45-AB03-93AD8839D1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428736"/>
        <c:axId val="111426944"/>
      </c:lineChart>
      <c:catAx>
        <c:axId val="11142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11425024"/>
        <c:crosses val="autoZero"/>
        <c:auto val="1"/>
        <c:lblAlgn val="ctr"/>
        <c:lblOffset val="100"/>
        <c:tickLblSkip val="5"/>
        <c:noMultiLvlLbl val="0"/>
      </c:catAx>
      <c:valAx>
        <c:axId val="11142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 algn="ctr">
              <a:defRPr/>
            </a:pPr>
            <a:endParaRPr lang="en-US"/>
          </a:p>
        </c:txPr>
        <c:crossAx val="111423488"/>
        <c:crosses val="autoZero"/>
        <c:crossBetween val="between"/>
        <c:dispUnits>
          <c:builtInUnit val="thousands"/>
        </c:dispUnits>
      </c:valAx>
      <c:valAx>
        <c:axId val="111426944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 algn="ctr">
              <a:defRPr lang="pt-BR" sz="1000" b="1" i="0" u="none" strike="noStrike" kern="120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1428736"/>
        <c:crosses val="max"/>
        <c:crossBetween val="between"/>
      </c:valAx>
      <c:catAx>
        <c:axId val="111428736"/>
        <c:scaling>
          <c:orientation val="minMax"/>
        </c:scaling>
        <c:delete val="1"/>
        <c:axPos val="b"/>
        <c:majorTickMark val="out"/>
        <c:minorTickMark val="none"/>
        <c:tickLblPos val="nextTo"/>
        <c:crossAx val="1114269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 algn="ctr">
        <a:defRPr lang="pt-BR" sz="1000" b="1" i="0" u="none" strike="noStrike" kern="1200" baseline="0">
          <a:solidFill>
            <a:sysClr val="windowText" lastClr="000000">
              <a:lumMod val="65000"/>
              <a:lumOff val="35000"/>
            </a:sys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Aggregations!$B$20</c:f>
              <c:strCache>
                <c:ptCount val="1"/>
                <c:pt idx="0">
                  <c:v>Total Geral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B5-DE49-BBD9-B95BB0D3E86B}"/>
              </c:ext>
            </c:extLst>
          </c:dPt>
          <c:dPt>
            <c:idx val="4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1B5-DE49-BBD9-B95BB0D3E86B}"/>
              </c:ext>
            </c:extLst>
          </c:dPt>
          <c:dPt>
            <c:idx val="4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1B5-DE49-BBD9-B95BB0D3E86B}"/>
              </c:ext>
            </c:extLst>
          </c:dPt>
          <c:dPt>
            <c:idx val="4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1B5-DE49-BBD9-B95BB0D3E86B}"/>
              </c:ext>
            </c:extLst>
          </c:dPt>
          <c:dPt>
            <c:idx val="4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1B5-DE49-BBD9-B95BB0D3E86B}"/>
              </c:ext>
            </c:extLst>
          </c:dPt>
          <c:dPt>
            <c:idx val="4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1B5-DE49-BBD9-B95BB0D3E86B}"/>
              </c:ext>
            </c:extLst>
          </c:dPt>
          <c:dPt>
            <c:idx val="4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1B5-DE49-BBD9-B95BB0D3E86B}"/>
              </c:ext>
            </c:extLst>
          </c:dPt>
          <c:dPt>
            <c:idx val="4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1B5-DE49-BBD9-B95BB0D3E86B}"/>
              </c:ext>
            </c:extLst>
          </c:dPt>
          <c:dPt>
            <c:idx val="47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1B5-DE49-BBD9-B95BB0D3E86B}"/>
              </c:ext>
            </c:extLst>
          </c:dPt>
          <c:dPt>
            <c:idx val="48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1B5-DE49-BBD9-B95BB0D3E86B}"/>
              </c:ext>
            </c:extLst>
          </c:dPt>
          <c:dPt>
            <c:idx val="49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41B5-DE49-BBD9-B95BB0D3E86B}"/>
              </c:ext>
            </c:extLst>
          </c:dPt>
          <c:dPt>
            <c:idx val="5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41B5-DE49-BBD9-B95BB0D3E86B}"/>
              </c:ext>
            </c:extLst>
          </c:dPt>
          <c:dPt>
            <c:idx val="5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41B5-DE49-BBD9-B95BB0D3E86B}"/>
              </c:ext>
            </c:extLst>
          </c:dPt>
          <c:dPt>
            <c:idx val="5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41B5-DE49-BBD9-B95BB0D3E86B}"/>
              </c:ext>
            </c:extLst>
          </c:dPt>
          <c:dPt>
            <c:idx val="5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41B5-DE49-BBD9-B95BB0D3E86B}"/>
              </c:ext>
            </c:extLst>
          </c:dPt>
          <c:dPt>
            <c:idx val="5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41B5-DE49-BBD9-B95BB0D3E86B}"/>
              </c:ext>
            </c:extLst>
          </c:dPt>
          <c:dPt>
            <c:idx val="5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41B5-DE49-BBD9-B95BB0D3E86B}"/>
              </c:ext>
            </c:extLst>
          </c:dPt>
          <c:dPt>
            <c:idx val="5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41B5-DE49-BBD9-B95BB0D3E86B}"/>
              </c:ext>
            </c:extLst>
          </c:dPt>
          <c:dPt>
            <c:idx val="57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41B5-DE49-BBD9-B95BB0D3E86B}"/>
              </c:ext>
            </c:extLst>
          </c:dPt>
          <c:dPt>
            <c:idx val="5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41B5-DE49-BBD9-B95BB0D3E86B}"/>
              </c:ext>
            </c:extLst>
          </c:dPt>
          <c:dPt>
            <c:idx val="5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41B5-DE49-BBD9-B95BB0D3E86B}"/>
              </c:ext>
            </c:extLst>
          </c:dPt>
          <c:dPt>
            <c:idx val="6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41B5-DE49-BBD9-B95BB0D3E86B}"/>
              </c:ext>
            </c:extLst>
          </c:dPt>
          <c:dPt>
            <c:idx val="6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41B5-DE49-BBD9-B95BB0D3E86B}"/>
              </c:ext>
            </c:extLst>
          </c:dPt>
          <c:dPt>
            <c:idx val="6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F-41B5-DE49-BBD9-B95BB0D3E86B}"/>
              </c:ext>
            </c:extLst>
          </c:dPt>
          <c:dPt>
            <c:idx val="6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1-41B5-DE49-BBD9-B95BB0D3E86B}"/>
              </c:ext>
            </c:extLst>
          </c:dPt>
          <c:dPt>
            <c:idx val="6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3-41B5-DE49-BBD9-B95BB0D3E86B}"/>
              </c:ext>
            </c:extLst>
          </c:dPt>
          <c:dPt>
            <c:idx val="6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5-41B5-DE49-BBD9-B95BB0D3E86B}"/>
              </c:ext>
            </c:extLst>
          </c:dPt>
          <c:dPt>
            <c:idx val="6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7-41B5-DE49-BBD9-B95BB0D3E86B}"/>
              </c:ext>
            </c:extLst>
          </c:dPt>
          <c:dPt>
            <c:idx val="67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9-41B5-DE49-BBD9-B95BB0D3E86B}"/>
              </c:ext>
            </c:extLst>
          </c:dPt>
          <c:dPt>
            <c:idx val="6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B-41B5-DE49-BBD9-B95BB0D3E86B}"/>
              </c:ext>
            </c:extLst>
          </c:dPt>
          <c:dPt>
            <c:idx val="6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D-41B5-DE49-BBD9-B95BB0D3E86B}"/>
              </c:ext>
            </c:extLst>
          </c:dPt>
          <c:dPt>
            <c:idx val="7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F-41B5-DE49-BBD9-B95BB0D3E86B}"/>
              </c:ext>
            </c:extLst>
          </c:dPt>
          <c:dPt>
            <c:idx val="7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1-41B5-DE49-BBD9-B95BB0D3E86B}"/>
              </c:ext>
            </c:extLst>
          </c:dPt>
          <c:dPt>
            <c:idx val="7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3-41B5-DE49-BBD9-B95BB0D3E86B}"/>
              </c:ext>
            </c:extLst>
          </c:dPt>
          <c:dPt>
            <c:idx val="7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5-41B5-DE49-BBD9-B95BB0D3E86B}"/>
              </c:ext>
            </c:extLst>
          </c:dPt>
          <c:dPt>
            <c:idx val="7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7-41B5-DE49-BBD9-B95BB0D3E86B}"/>
              </c:ext>
            </c:extLst>
          </c:dPt>
          <c:dPt>
            <c:idx val="7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9-41B5-DE49-BBD9-B95BB0D3E86B}"/>
              </c:ext>
            </c:extLst>
          </c:dPt>
          <c:dPt>
            <c:idx val="7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B-41B5-DE49-BBD9-B95BB0D3E86B}"/>
              </c:ext>
            </c:extLst>
          </c:dPt>
          <c:dPt>
            <c:idx val="77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D-41B5-DE49-BBD9-B95BB0D3E86B}"/>
              </c:ext>
            </c:extLst>
          </c:dPt>
          <c:dPt>
            <c:idx val="78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4F-41B5-DE49-BBD9-B95BB0D3E86B}"/>
              </c:ext>
            </c:extLst>
          </c:dPt>
          <c:dPt>
            <c:idx val="79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1-41B5-DE49-BBD9-B95BB0D3E86B}"/>
              </c:ext>
            </c:extLst>
          </c:dPt>
          <c:dPt>
            <c:idx val="8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53-41B5-DE49-BBD9-B95BB0D3E86B}"/>
              </c:ext>
            </c:extLst>
          </c:dPt>
          <c:cat>
            <c:numRef>
              <c:f>Aggregations!$C$12:$CE$12</c:f>
              <c:numCache>
                <c:formatCode>General</c:formatCode>
                <c:ptCount val="81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  <c:pt idx="38">
                  <c:v>2016</c:v>
                </c:pt>
                <c:pt idx="39">
                  <c:v>2017</c:v>
                </c:pt>
                <c:pt idx="40">
                  <c:v>2018</c:v>
                </c:pt>
                <c:pt idx="41">
                  <c:v>2019</c:v>
                </c:pt>
                <c:pt idx="42">
                  <c:v>2020</c:v>
                </c:pt>
                <c:pt idx="43">
                  <c:v>2021</c:v>
                </c:pt>
                <c:pt idx="44">
                  <c:v>2022</c:v>
                </c:pt>
                <c:pt idx="45">
                  <c:v>2023</c:v>
                </c:pt>
                <c:pt idx="46">
                  <c:v>2024</c:v>
                </c:pt>
                <c:pt idx="47">
                  <c:v>2025</c:v>
                </c:pt>
                <c:pt idx="48">
                  <c:v>2026</c:v>
                </c:pt>
                <c:pt idx="49">
                  <c:v>2027</c:v>
                </c:pt>
                <c:pt idx="50">
                  <c:v>2028</c:v>
                </c:pt>
                <c:pt idx="51">
                  <c:v>2029</c:v>
                </c:pt>
                <c:pt idx="52">
                  <c:v>2030</c:v>
                </c:pt>
                <c:pt idx="53">
                  <c:v>2031</c:v>
                </c:pt>
                <c:pt idx="54">
                  <c:v>2032</c:v>
                </c:pt>
                <c:pt idx="55">
                  <c:v>2033</c:v>
                </c:pt>
                <c:pt idx="56">
                  <c:v>2034</c:v>
                </c:pt>
                <c:pt idx="57">
                  <c:v>2035</c:v>
                </c:pt>
                <c:pt idx="58">
                  <c:v>2036</c:v>
                </c:pt>
                <c:pt idx="59">
                  <c:v>2037</c:v>
                </c:pt>
                <c:pt idx="60">
                  <c:v>2038</c:v>
                </c:pt>
                <c:pt idx="61">
                  <c:v>2039</c:v>
                </c:pt>
                <c:pt idx="62">
                  <c:v>2040</c:v>
                </c:pt>
                <c:pt idx="63">
                  <c:v>2041</c:v>
                </c:pt>
                <c:pt idx="64">
                  <c:v>2042</c:v>
                </c:pt>
                <c:pt idx="65">
                  <c:v>2043</c:v>
                </c:pt>
                <c:pt idx="66">
                  <c:v>2044</c:v>
                </c:pt>
                <c:pt idx="67">
                  <c:v>2045</c:v>
                </c:pt>
                <c:pt idx="68">
                  <c:v>2046</c:v>
                </c:pt>
                <c:pt idx="69">
                  <c:v>2047</c:v>
                </c:pt>
                <c:pt idx="70">
                  <c:v>2048</c:v>
                </c:pt>
                <c:pt idx="71">
                  <c:v>2049</c:v>
                </c:pt>
                <c:pt idx="72">
                  <c:v>2050</c:v>
                </c:pt>
                <c:pt idx="73">
                  <c:v>2051</c:v>
                </c:pt>
                <c:pt idx="74">
                  <c:v>2052</c:v>
                </c:pt>
                <c:pt idx="75">
                  <c:v>2053</c:v>
                </c:pt>
                <c:pt idx="76">
                  <c:v>2054</c:v>
                </c:pt>
                <c:pt idx="77">
                  <c:v>2055</c:v>
                </c:pt>
                <c:pt idx="78">
                  <c:v>2056</c:v>
                </c:pt>
                <c:pt idx="79">
                  <c:v>2057</c:v>
                </c:pt>
                <c:pt idx="80">
                  <c:v>2058</c:v>
                </c:pt>
              </c:numCache>
            </c:numRef>
          </c:cat>
          <c:val>
            <c:numRef>
              <c:f>Aggregations!$C$20:$CE$20</c:f>
              <c:numCache>
                <c:formatCode>_-* #.##0_-;\-* #.##0_-;_-* "-"??_-;_-@_-</c:formatCode>
                <c:ptCount val="81"/>
                <c:pt idx="0">
                  <c:v>0</c:v>
                </c:pt>
                <c:pt idx="1">
                  <c:v>16.300000000000004</c:v>
                </c:pt>
                <c:pt idx="2">
                  <c:v>26.672727272727272</c:v>
                </c:pt>
                <c:pt idx="3">
                  <c:v>31.612121212121217</c:v>
                </c:pt>
                <c:pt idx="4">
                  <c:v>28.502732240437165</c:v>
                </c:pt>
                <c:pt idx="5">
                  <c:v>24.688468158347682</c:v>
                </c:pt>
                <c:pt idx="6">
                  <c:v>38.732673267326732</c:v>
                </c:pt>
                <c:pt idx="7">
                  <c:v>22.768253968253966</c:v>
                </c:pt>
                <c:pt idx="8">
                  <c:v>35.780487804878057</c:v>
                </c:pt>
                <c:pt idx="9">
                  <c:v>72.338686131386865</c:v>
                </c:pt>
                <c:pt idx="10">
                  <c:v>47.617977528089895</c:v>
                </c:pt>
                <c:pt idx="11">
                  <c:v>40.096256684491976</c:v>
                </c:pt>
                <c:pt idx="12">
                  <c:v>48.234693877551024</c:v>
                </c:pt>
                <c:pt idx="13">
                  <c:v>51.971014492753625</c:v>
                </c:pt>
                <c:pt idx="14">
                  <c:v>58.990476190476194</c:v>
                </c:pt>
                <c:pt idx="15">
                  <c:v>70.074766355140198</c:v>
                </c:pt>
                <c:pt idx="16">
                  <c:v>66.949824970828473</c:v>
                </c:pt>
                <c:pt idx="17">
                  <c:v>66.986301369863014</c:v>
                </c:pt>
                <c:pt idx="18">
                  <c:v>68.940382452193489</c:v>
                </c:pt>
                <c:pt idx="19">
                  <c:v>73.56637168141593</c:v>
                </c:pt>
                <c:pt idx="20">
                  <c:v>78.554216867469876</c:v>
                </c:pt>
                <c:pt idx="21">
                  <c:v>70.182992465016156</c:v>
                </c:pt>
                <c:pt idx="22">
                  <c:v>69.710691823899367</c:v>
                </c:pt>
                <c:pt idx="23">
                  <c:v>74.666666666666671</c:v>
                </c:pt>
                <c:pt idx="24">
                  <c:v>147.352</c:v>
                </c:pt>
                <c:pt idx="25">
                  <c:v>130.6536964980545</c:v>
                </c:pt>
                <c:pt idx="26">
                  <c:v>88.427889207258829</c:v>
                </c:pt>
                <c:pt idx="27">
                  <c:v>135.2747663551402</c:v>
                </c:pt>
                <c:pt idx="28">
                  <c:v>156.57561869844184</c:v>
                </c:pt>
                <c:pt idx="29">
                  <c:v>130.98475336322872</c:v>
                </c:pt>
                <c:pt idx="30">
                  <c:v>141.71428571428572</c:v>
                </c:pt>
                <c:pt idx="31">
                  <c:v>140.2027972027972</c:v>
                </c:pt>
                <c:pt idx="32">
                  <c:v>135.43690987124464</c:v>
                </c:pt>
                <c:pt idx="33">
                  <c:v>130.5087572977481</c:v>
                </c:pt>
                <c:pt idx="34">
                  <c:v>127.50698438783895</c:v>
                </c:pt>
                <c:pt idx="35">
                  <c:v>125.30293159609121</c:v>
                </c:pt>
                <c:pt idx="36">
                  <c:v>130.19169329073483</c:v>
                </c:pt>
                <c:pt idx="37">
                  <c:v>128.75197472353872</c:v>
                </c:pt>
                <c:pt idx="38">
                  <c:v>127.96261682242991</c:v>
                </c:pt>
                <c:pt idx="39">
                  <c:v>130.99999999999997</c:v>
                </c:pt>
                <c:pt idx="40">
                  <c:v>121.56862745098039</c:v>
                </c:pt>
                <c:pt idx="41">
                  <c:v>107.65090349865436</c:v>
                </c:pt>
                <c:pt idx="42">
                  <c:v>106.48242380381603</c:v>
                </c:pt>
                <c:pt idx="43">
                  <c:v>105.31837856702262</c:v>
                </c:pt>
                <c:pt idx="44">
                  <c:v>105.97050475010016</c:v>
                </c:pt>
                <c:pt idx="45">
                  <c:v>112.77236553764641</c:v>
                </c:pt>
                <c:pt idx="46">
                  <c:v>111.43170286258096</c:v>
                </c:pt>
                <c:pt idx="47">
                  <c:v>111.80723862590459</c:v>
                </c:pt>
                <c:pt idx="48">
                  <c:v>109.61493982931822</c:v>
                </c:pt>
                <c:pt idx="49">
                  <c:v>107.46562728364532</c:v>
                </c:pt>
                <c:pt idx="50">
                  <c:v>111.15317331788805</c:v>
                </c:pt>
                <c:pt idx="51">
                  <c:v>114.96725279448223</c:v>
                </c:pt>
                <c:pt idx="52">
                  <c:v>118.91220754723408</c:v>
                </c:pt>
                <c:pt idx="53">
                  <c:v>122.99252839444308</c:v>
                </c:pt>
                <c:pt idx="54">
                  <c:v>127.21286025111515</c:v>
                </c:pt>
                <c:pt idx="55">
                  <c:v>131.57800741659455</c:v>
                </c:pt>
                <c:pt idx="56">
                  <c:v>136.09293904363454</c:v>
                </c:pt>
                <c:pt idx="57">
                  <c:v>140.76279479513178</c:v>
                </c:pt>
                <c:pt idx="58">
                  <c:v>145.59289069496475</c:v>
                </c:pt>
                <c:pt idx="59">
                  <c:v>150.58872517959588</c:v>
                </c:pt>
                <c:pt idx="60">
                  <c:v>155.75598535732706</c:v>
                </c:pt>
                <c:pt idx="61">
                  <c:v>161.10055348233337</c:v>
                </c:pt>
                <c:pt idx="62">
                  <c:v>166.62851365084484</c:v>
                </c:pt>
                <c:pt idx="63">
                  <c:v>172.34615872709927</c:v>
                </c:pt>
                <c:pt idx="64">
                  <c:v>178.25999750695073</c:v>
                </c:pt>
                <c:pt idx="65">
                  <c:v>184.37676212728724</c:v>
                </c:pt>
                <c:pt idx="66">
                  <c:v>190.7034157296942</c:v>
                </c:pt>
                <c:pt idx="67">
                  <c:v>197.24716038708559</c:v>
                </c:pt>
                <c:pt idx="68">
                  <c:v>204.01544530232877</c:v>
                </c:pt>
                <c:pt idx="69">
                  <c:v>211.01597528819292</c:v>
                </c:pt>
                <c:pt idx="70">
                  <c:v>218.25671953827799</c:v>
                </c:pt>
                <c:pt idx="71">
                  <c:v>225.74592069890511</c:v>
                </c:pt>
                <c:pt idx="72">
                  <c:v>233.49210425229887</c:v>
                </c:pt>
                <c:pt idx="73">
                  <c:v>241.50408822174052</c:v>
                </c:pt>
                <c:pt idx="74">
                  <c:v>249.79099320974137</c:v>
                </c:pt>
                <c:pt idx="75">
                  <c:v>258.36225278066388</c:v>
                </c:pt>
                <c:pt idx="76">
                  <c:v>267.22762419960821</c:v>
                </c:pt>
                <c:pt idx="77">
                  <c:v>276.39719953979085</c:v>
                </c:pt>
                <c:pt idx="78">
                  <c:v>285.8814171710581</c:v>
                </c:pt>
                <c:pt idx="79">
                  <c:v>295.69107364261407</c:v>
                </c:pt>
                <c:pt idx="80">
                  <c:v>305.83733597348811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4-41B5-DE49-BBD9-B95BB0D3E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16925184"/>
        <c:axId val="116926720"/>
      </c:barChart>
      <c:lineChart>
        <c:grouping val="standard"/>
        <c:varyColors val="0"/>
        <c:ser>
          <c:idx val="1"/>
          <c:order val="1"/>
          <c:tx>
            <c:strRef>
              <c:f>Aggregations!$B$21</c:f>
              <c:strCache>
                <c:ptCount val="1"/>
                <c:pt idx="0">
                  <c:v>WPG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Aggregations!$C$12:$CE$12</c:f>
              <c:numCache>
                <c:formatCode>General</c:formatCode>
                <c:ptCount val="81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1999</c:v>
                </c:pt>
                <c:pt idx="22">
                  <c:v>2000</c:v>
                </c:pt>
                <c:pt idx="23">
                  <c:v>2001</c:v>
                </c:pt>
                <c:pt idx="24">
                  <c:v>2002</c:v>
                </c:pt>
                <c:pt idx="25">
                  <c:v>2003</c:v>
                </c:pt>
                <c:pt idx="26">
                  <c:v>2004</c:v>
                </c:pt>
                <c:pt idx="27">
                  <c:v>2005</c:v>
                </c:pt>
                <c:pt idx="28">
                  <c:v>2006</c:v>
                </c:pt>
                <c:pt idx="29">
                  <c:v>2007</c:v>
                </c:pt>
                <c:pt idx="30">
                  <c:v>2008</c:v>
                </c:pt>
                <c:pt idx="31">
                  <c:v>2009</c:v>
                </c:pt>
                <c:pt idx="32">
                  <c:v>2010</c:v>
                </c:pt>
                <c:pt idx="33">
                  <c:v>2011</c:v>
                </c:pt>
                <c:pt idx="34">
                  <c:v>2012</c:v>
                </c:pt>
                <c:pt idx="35">
                  <c:v>2013</c:v>
                </c:pt>
                <c:pt idx="36">
                  <c:v>2014</c:v>
                </c:pt>
                <c:pt idx="37">
                  <c:v>2015</c:v>
                </c:pt>
                <c:pt idx="38">
                  <c:v>2016</c:v>
                </c:pt>
                <c:pt idx="39">
                  <c:v>2017</c:v>
                </c:pt>
                <c:pt idx="40">
                  <c:v>2018</c:v>
                </c:pt>
                <c:pt idx="41">
                  <c:v>2019</c:v>
                </c:pt>
                <c:pt idx="42">
                  <c:v>2020</c:v>
                </c:pt>
                <c:pt idx="43">
                  <c:v>2021</c:v>
                </c:pt>
                <c:pt idx="44">
                  <c:v>2022</c:v>
                </c:pt>
                <c:pt idx="45">
                  <c:v>2023</c:v>
                </c:pt>
                <c:pt idx="46">
                  <c:v>2024</c:v>
                </c:pt>
                <c:pt idx="47">
                  <c:v>2025</c:v>
                </c:pt>
                <c:pt idx="48">
                  <c:v>2026</c:v>
                </c:pt>
                <c:pt idx="49">
                  <c:v>2027</c:v>
                </c:pt>
                <c:pt idx="50">
                  <c:v>2028</c:v>
                </c:pt>
                <c:pt idx="51">
                  <c:v>2029</c:v>
                </c:pt>
                <c:pt idx="52">
                  <c:v>2030</c:v>
                </c:pt>
                <c:pt idx="53">
                  <c:v>2031</c:v>
                </c:pt>
                <c:pt idx="54">
                  <c:v>2032</c:v>
                </c:pt>
                <c:pt idx="55">
                  <c:v>2033</c:v>
                </c:pt>
                <c:pt idx="56">
                  <c:v>2034</c:v>
                </c:pt>
                <c:pt idx="57">
                  <c:v>2035</c:v>
                </c:pt>
                <c:pt idx="58">
                  <c:v>2036</c:v>
                </c:pt>
                <c:pt idx="59">
                  <c:v>2037</c:v>
                </c:pt>
                <c:pt idx="60">
                  <c:v>2038</c:v>
                </c:pt>
                <c:pt idx="61">
                  <c:v>2039</c:v>
                </c:pt>
                <c:pt idx="62">
                  <c:v>2040</c:v>
                </c:pt>
                <c:pt idx="63">
                  <c:v>2041</c:v>
                </c:pt>
                <c:pt idx="64">
                  <c:v>2042</c:v>
                </c:pt>
                <c:pt idx="65">
                  <c:v>2043</c:v>
                </c:pt>
                <c:pt idx="66">
                  <c:v>2044</c:v>
                </c:pt>
                <c:pt idx="67">
                  <c:v>2045</c:v>
                </c:pt>
                <c:pt idx="68">
                  <c:v>2046</c:v>
                </c:pt>
                <c:pt idx="69">
                  <c:v>2047</c:v>
                </c:pt>
                <c:pt idx="70">
                  <c:v>2048</c:v>
                </c:pt>
                <c:pt idx="71">
                  <c:v>2049</c:v>
                </c:pt>
                <c:pt idx="72">
                  <c:v>2050</c:v>
                </c:pt>
                <c:pt idx="73">
                  <c:v>2051</c:v>
                </c:pt>
                <c:pt idx="74">
                  <c:v>2052</c:v>
                </c:pt>
                <c:pt idx="75">
                  <c:v>2053</c:v>
                </c:pt>
                <c:pt idx="76">
                  <c:v>2054</c:v>
                </c:pt>
                <c:pt idx="77">
                  <c:v>2055</c:v>
                </c:pt>
                <c:pt idx="78">
                  <c:v>2056</c:v>
                </c:pt>
                <c:pt idx="79">
                  <c:v>2057</c:v>
                </c:pt>
                <c:pt idx="80">
                  <c:v>2058</c:v>
                </c:pt>
              </c:numCache>
            </c:numRef>
          </c:cat>
          <c:val>
            <c:numRef>
              <c:f>Aggregations!$C$21:$CE$21</c:f>
              <c:numCache>
                <c:formatCode>_-* #.##0_-;\-* #.##0_-;_-* "-"??_-;_-@_-</c:formatCode>
                <c:ptCount val="81"/>
                <c:pt idx="0">
                  <c:v>0</c:v>
                </c:pt>
                <c:pt idx="1">
                  <c:v>2.5666847973891764</c:v>
                </c:pt>
                <c:pt idx="2">
                  <c:v>4.2000296684550156</c:v>
                </c:pt>
                <c:pt idx="3">
                  <c:v>4.9778129403911304</c:v>
                </c:pt>
                <c:pt idx="4">
                  <c:v>4.488191995434625</c:v>
                </c:pt>
                <c:pt idx="5">
                  <c:v>3.8875776621385114</c:v>
                </c:pt>
                <c:pt idx="6">
                  <c:v>6.0990529838950716</c:v>
                </c:pt>
                <c:pt idx="7">
                  <c:v>3.5852105106388485</c:v>
                </c:pt>
                <c:pt idx="8">
                  <c:v>5.6341861406103879</c:v>
                </c:pt>
                <c:pt idx="9">
                  <c:v>11.390834721259994</c:v>
                </c:pt>
                <c:pt idx="10">
                  <c:v>7.4981803069796165</c:v>
                </c:pt>
                <c:pt idx="11">
                  <c:v>6.3137700898343363</c:v>
                </c:pt>
                <c:pt idx="12">
                  <c:v>5.5666509378317794</c:v>
                </c:pt>
                <c:pt idx="13">
                  <c:v>5.9978507855898648</c:v>
                </c:pt>
                <c:pt idx="14">
                  <c:v>6.8079501124747299</c:v>
                </c:pt>
                <c:pt idx="15">
                  <c:v>8.0871615945039199</c:v>
                </c:pt>
                <c:pt idx="16">
                  <c:v>7.7265195651005953</c:v>
                </c:pt>
                <c:pt idx="17">
                  <c:v>7.7307292192845694</c:v>
                </c:pt>
                <c:pt idx="18">
                  <c:v>7.9562450547777601</c:v>
                </c:pt>
                <c:pt idx="19">
                  <c:v>8.4901194346302216</c:v>
                </c:pt>
                <c:pt idx="20">
                  <c:v>9.0657547471128286</c:v>
                </c:pt>
                <c:pt idx="21">
                  <c:v>8.0996517116293312</c:v>
                </c:pt>
                <c:pt idx="22">
                  <c:v>8.0451446214944653</c:v>
                </c:pt>
                <c:pt idx="23">
                  <c:v>8.6171018536974291</c:v>
                </c:pt>
                <c:pt idx="24">
                  <c:v>17.005542754634241</c:v>
                </c:pt>
                <c:pt idx="25">
                  <c:v>15.078431387756339</c:v>
                </c:pt>
                <c:pt idx="26">
                  <c:v>10.205251714371709</c:v>
                </c:pt>
                <c:pt idx="27">
                  <c:v>15.611738034607567</c:v>
                </c:pt>
                <c:pt idx="28">
                  <c:v>18.07001858210042</c:v>
                </c:pt>
                <c:pt idx="29">
                  <c:v>15.116637870701499</c:v>
                </c:pt>
                <c:pt idx="30">
                  <c:v>16.354907599874714</c:v>
                </c:pt>
                <c:pt idx="31">
                  <c:v>16.180470317006098</c:v>
                </c:pt>
                <c:pt idx="32">
                  <c:v>15.630450630944914</c:v>
                </c:pt>
                <c:pt idx="33">
                  <c:v>15.061704300457677</c:v>
                </c:pt>
                <c:pt idx="34">
                  <c:v>14.151148928610072</c:v>
                </c:pt>
                <c:pt idx="35">
                  <c:v>13.906535824063026</c:v>
                </c:pt>
                <c:pt idx="36">
                  <c:v>14.449106845952741</c:v>
                </c:pt>
                <c:pt idx="37">
                  <c:v>14.289322094101765</c:v>
                </c:pt>
                <c:pt idx="38">
                  <c:v>14.201716530608955</c:v>
                </c:pt>
                <c:pt idx="39">
                  <c:v>14.538815411155836</c:v>
                </c:pt>
                <c:pt idx="40">
                  <c:v>13.492090338147911</c:v>
                </c:pt>
                <c:pt idx="41">
                  <c:v>11.947455074893785</c:v>
                </c:pt>
                <c:pt idx="42">
                  <c:v>10.428505308256003</c:v>
                </c:pt>
                <c:pt idx="43">
                  <c:v>10.314502907697243</c:v>
                </c:pt>
                <c:pt idx="44">
                  <c:v>10.378369798766574</c:v>
                </c:pt>
                <c:pt idx="45">
                  <c:v>11.044519561281678</c:v>
                </c:pt>
                <c:pt idx="46">
                  <c:v>10.913219884545734</c:v>
                </c:pt>
                <c:pt idx="47">
                  <c:v>10.949998505480169</c:v>
                </c:pt>
                <c:pt idx="48">
                  <c:v>10.735292652431539</c:v>
                </c:pt>
                <c:pt idx="49">
                  <c:v>8.4118694331797546</c:v>
                </c:pt>
                <c:pt idx="50">
                  <c:v>8.7005120117692556</c:v>
                </c:pt>
                <c:pt idx="51">
                  <c:v>8.9990589925652582</c:v>
                </c:pt>
                <c:pt idx="52">
                  <c:v>9.3078502325062242</c:v>
                </c:pt>
                <c:pt idx="53">
                  <c:v>9.6272372502882977</c:v>
                </c:pt>
                <c:pt idx="54">
                  <c:v>9.9575836265236806</c:v>
                </c:pt>
                <c:pt idx="55">
                  <c:v>10.299265417629883</c:v>
                </c:pt>
                <c:pt idx="56">
                  <c:v>10.652671583921103</c:v>
                </c:pt>
                <c:pt idx="57">
                  <c:v>11.018204432388984</c:v>
                </c:pt>
                <c:pt idx="58">
                  <c:v>11.396280074676842</c:v>
                </c:pt>
                <c:pt idx="59">
                  <c:v>11.78732890076869</c:v>
                </c:pt>
                <c:pt idx="60">
                  <c:v>12.191796068932321</c:v>
                </c:pt>
                <c:pt idx="61">
                  <c:v>12.610142012474114</c:v>
                </c:pt>
                <c:pt idx="62">
                  <c:v>13.04284296388254</c:v>
                </c:pt>
                <c:pt idx="63">
                  <c:v>13.490391496956939</c:v>
                </c:pt>
                <c:pt idx="64">
                  <c:v>13.953297087538795</c:v>
                </c:pt>
                <c:pt idx="65">
                  <c:v>14.432086693483754</c:v>
                </c:pt>
                <c:pt idx="66">
                  <c:v>14.927305354534665</c:v>
                </c:pt>
                <c:pt idx="67">
                  <c:v>15.4395168127785</c:v>
                </c:pt>
                <c:pt idx="68">
                  <c:v>15.969304154393448</c:v>
                </c:pt>
                <c:pt idx="69">
                  <c:v>16.517270473416751</c:v>
                </c:pt>
                <c:pt idx="70">
                  <c:v>17.084039558288893</c:v>
                </c:pt>
                <c:pt idx="71">
                  <c:v>17.670256601955668</c:v>
                </c:pt>
                <c:pt idx="72">
                  <c:v>18.276588936336495</c:v>
                </c:pt>
                <c:pt idx="73">
                  <c:v>18.903726791995101</c:v>
                </c:pt>
                <c:pt idx="74">
                  <c:v>19.552384083877286</c:v>
                </c:pt>
                <c:pt idx="75">
                  <c:v>20.223299224010329</c:v>
                </c:pt>
                <c:pt idx="76">
                  <c:v>20.917235962089112</c:v>
                </c:pt>
                <c:pt idx="77">
                  <c:v>21.634984254905895</c:v>
                </c:pt>
                <c:pt idx="78">
                  <c:v>22.377361165613447</c:v>
                </c:pt>
                <c:pt idx="79">
                  <c:v>23.145211793845281</c:v>
                </c:pt>
                <c:pt idx="80">
                  <c:v>23.939410237751737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55-41B5-DE49-BBD9-B95BB0D3E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938240"/>
        <c:axId val="116936704"/>
      </c:lineChart>
      <c:catAx>
        <c:axId val="11692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pt-BR" sz="1000" b="1" i="0" u="none" strike="noStrike" kern="120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6926720"/>
        <c:crosses val="autoZero"/>
        <c:auto val="1"/>
        <c:lblAlgn val="ctr"/>
        <c:lblOffset val="100"/>
        <c:tickLblSkip val="5"/>
        <c:noMultiLvlLbl val="0"/>
      </c:catAx>
      <c:valAx>
        <c:axId val="11692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pt-BR" sz="1000" b="1" i="0" u="none" strike="noStrike" kern="120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6925184"/>
        <c:crosses val="autoZero"/>
        <c:crossBetween val="between"/>
      </c:valAx>
      <c:valAx>
        <c:axId val="116936704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pt-BR" sz="1000" b="1" i="0" u="none" strike="noStrike" kern="120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6938240"/>
        <c:crosses val="max"/>
        <c:crossBetween val="between"/>
      </c:valAx>
      <c:catAx>
        <c:axId val="116938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93670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1367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6776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66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919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7619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33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3783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0689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154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30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688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406D0-2286-4970-97C9-182F6A1C1F7C}" type="datetimeFigureOut">
              <a:rPr lang="pt-BR" smtClean="0"/>
              <a:t>13/07/2022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83676-C55D-4F67-B4A9-5B41BB11E6B1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9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jpg"/><Relationship Id="rId10" Type="http://schemas.openxmlformats.org/officeDocument/2006/relationships/image" Target="../media/image16.png"/><Relationship Id="rId19" Type="http://schemas.openxmlformats.org/officeDocument/2006/relationships/image" Target="../media/image25.jpeg"/><Relationship Id="rId4" Type="http://schemas.openxmlformats.org/officeDocument/2006/relationships/image" Target="../media/image10.jpeg"/><Relationship Id="rId9" Type="http://schemas.openxmlformats.org/officeDocument/2006/relationships/image" Target="../media/image15.gif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microsoft.com/office/2007/relationships/hdphoto" Target="../media/hdphoto2.wdp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microsoft.com/office/2007/relationships/hdphoto" Target="../media/hdphoto2.wdp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55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emf"/><Relationship Id="rId4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64.png"/><Relationship Id="rId4" Type="http://schemas.openxmlformats.org/officeDocument/2006/relationships/image" Target="../media/image6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7" Type="http://schemas.openxmlformats.org/officeDocument/2006/relationships/image" Target="../media/image71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878537" y="730072"/>
            <a:ext cx="107844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FLOOD AGREEMENTS 2.0</a:t>
            </a:r>
          </a:p>
          <a:p>
            <a:pPr algn="ctr"/>
            <a:endParaRPr lang="en-US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RESOURCE REVENUE SHARING, INNOVATIVE FINANCE AND ECONOMIC RECONCILIATION IN HYDRO-AFFECTED INDIGENOUS COMMUNITIES IN MANITOBA</a:t>
            </a:r>
          </a:p>
          <a:p>
            <a:pPr algn="ctr"/>
            <a:endParaRPr lang="en-US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PARTIAL REPORT</a:t>
            </a:r>
            <a:endParaRPr lang="pt-BR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703779" y="6238369"/>
            <a:ext cx="10784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MARCH 2019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03779" y="3443289"/>
            <a:ext cx="10784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JULIO LUCCHESI, PhD</a:t>
            </a:r>
            <a:endParaRPr lang="pt-BR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21" y="4172398"/>
            <a:ext cx="2096157" cy="206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08529" y="190500"/>
            <a:ext cx="89595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MANITOBA HYDRO AND THE WINNIPEG RIVER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b="45911"/>
          <a:stretch/>
        </p:blipFill>
        <p:spPr>
          <a:xfrm>
            <a:off x="1814285" y="928914"/>
            <a:ext cx="8136225" cy="592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6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t="53647" b="10987"/>
          <a:stretch/>
        </p:blipFill>
        <p:spPr>
          <a:xfrm>
            <a:off x="1814285" y="-2186"/>
            <a:ext cx="8136225" cy="3877491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416800" y="6581001"/>
            <a:ext cx="47126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200" i="1" dirty="0">
                <a:latin typeface="Arial" panose="020B0604020202020204" pitchFamily="34" charset="0"/>
                <a:cs typeface="Arial" panose="020B0604020202020204" pitchFamily="34" charset="0"/>
              </a:rPr>
              <a:t>SOURCE: MH (PRODUCED BY A.IERVOLINO)</a:t>
            </a:r>
            <a:endParaRPr lang="pt-BR" sz="1200" i="1" dirty="0"/>
          </a:p>
        </p:txBody>
      </p:sp>
      <p:sp>
        <p:nvSpPr>
          <p:cNvPr id="4" name="CaixaDeTexto 13"/>
          <p:cNvSpPr txBox="1"/>
          <p:nvPr/>
        </p:nvSpPr>
        <p:spPr>
          <a:xfrm>
            <a:off x="1814284" y="4206767"/>
            <a:ext cx="8136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HOW ABOUT A RADICAL, PARADIGMATICAL SHIFT?</a:t>
            </a:r>
          </a:p>
        </p:txBody>
      </p:sp>
    </p:spTree>
    <p:extLst>
      <p:ext uri="{BB962C8B-B14F-4D97-AF65-F5344CB8AC3E}">
        <p14:creationId xmlns:p14="http://schemas.microsoft.com/office/powerpoint/2010/main" val="367626359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13" y="1771877"/>
            <a:ext cx="6815919" cy="4096867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181014" y="177798"/>
            <a:ext cx="11553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THE DEAL: THE QUALITY AND THE QUANTITY OF RESOURCES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8568341" y="2070629"/>
            <a:ext cx="2303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MONETARY </a:t>
            </a:r>
          </a:p>
          <a:p>
            <a:pPr algn="just"/>
            <a:r>
              <a:rPr lang="pt-BR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COMMITMENT</a:t>
            </a:r>
            <a:endParaRPr lang="pt-BR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aixaDeTexto 43"/>
          <p:cNvSpPr txBox="1"/>
          <p:nvPr/>
        </p:nvSpPr>
        <p:spPr>
          <a:xfrm>
            <a:off x="8589181" y="4040294"/>
            <a:ext cx="23476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NON-MONETARY </a:t>
            </a:r>
          </a:p>
          <a:p>
            <a:pPr algn="just"/>
            <a:r>
              <a:rPr lang="pt-BR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COMMITMENT</a:t>
            </a:r>
          </a:p>
        </p:txBody>
      </p:sp>
      <p:sp>
        <p:nvSpPr>
          <p:cNvPr id="3" name="Retângulo 2"/>
          <p:cNvSpPr/>
          <p:nvPr/>
        </p:nvSpPr>
        <p:spPr>
          <a:xfrm>
            <a:off x="6781800" y="1941685"/>
            <a:ext cx="214513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19.5%</a:t>
            </a:r>
            <a:r>
              <a:rPr lang="pt-BR" sz="60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pt-BR" sz="6000" dirty="0">
              <a:latin typeface="Century Gothic" panose="020B0502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823478" y="3956375"/>
            <a:ext cx="21034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b="1" dirty="0">
                <a:latin typeface="Century Gothic" panose="020B0502020202020204" pitchFamily="34" charset="0"/>
                <a:cs typeface="Arial" panose="020B0604020202020204" pitchFamily="34" charset="0"/>
              </a:rPr>
              <a:t>80.5% </a:t>
            </a:r>
            <a:endParaRPr lang="pt-BR" sz="4800" dirty="0">
              <a:latin typeface="Century Gothic" panose="020B0502020202020204" pitchFamily="34" charset="0"/>
            </a:endParaRPr>
          </a:p>
        </p:txBody>
      </p:sp>
      <p:cxnSp>
        <p:nvCxnSpPr>
          <p:cNvPr id="17" name="Conector reto 16"/>
          <p:cNvCxnSpPr/>
          <p:nvPr/>
        </p:nvCxnSpPr>
        <p:spPr>
          <a:xfrm>
            <a:off x="6781800" y="3429000"/>
            <a:ext cx="4343400" cy="0"/>
          </a:xfrm>
          <a:prstGeom prst="line">
            <a:avLst/>
          </a:prstGeom>
          <a:ln w="127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aixaDeTexto 44"/>
          <p:cNvSpPr txBox="1"/>
          <p:nvPr/>
        </p:nvSpPr>
        <p:spPr>
          <a:xfrm>
            <a:off x="181014" y="702521"/>
            <a:ext cx="4225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200 MI FOR A 40 YEARS PARTNERSHIP</a:t>
            </a:r>
          </a:p>
        </p:txBody>
      </p:sp>
      <p:sp>
        <p:nvSpPr>
          <p:cNvPr id="46" name="Retângulo 45"/>
          <p:cNvSpPr/>
          <p:nvPr/>
        </p:nvSpPr>
        <p:spPr>
          <a:xfrm>
            <a:off x="8653146" y="6581001"/>
            <a:ext cx="35388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ADAPTED FROM SAGKEENG (2014)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3913329" y="2603405"/>
            <a:ext cx="11833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61.1</a:t>
            </a:r>
            <a:endParaRPr lang="pt-BR" sz="4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796459" y="4266229"/>
            <a:ext cx="10406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100</a:t>
            </a:r>
            <a:endParaRPr lang="pt-BR" sz="4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2298935" y="2357909"/>
            <a:ext cx="11833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38.9</a:t>
            </a:r>
            <a:endParaRPr lang="pt-BR" sz="4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553472" y="5980705"/>
            <a:ext cx="3424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Century Gothic" panose="020B0502020202020204" pitchFamily="34" charset="0"/>
              </a:rPr>
              <a:t>PROBLEM #1: WE DON’T THINK THIS SHOULD BE IN A COMMUNITY DEAL...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1333500" y="5486401"/>
            <a:ext cx="1881583" cy="382344"/>
          </a:xfrm>
          <a:prstGeom prst="roundRect">
            <a:avLst/>
          </a:prstGeom>
          <a:noFill/>
          <a:ln w="7620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8396573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3" grpId="0"/>
      <p:bldP spid="5" grpId="0"/>
      <p:bldP spid="12" grpId="0"/>
      <p:bldP spid="13" grpId="0"/>
      <p:bldP spid="14" grpId="0"/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497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INTERNATIONAL PRACTICES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9530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MH-SAGKEENG DEAL COMPARED WITH JOINT PROJECTS FROM SELECTED COUNTRIES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8844096" y="6556591"/>
            <a:ext cx="33479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ADAPTED FROM PAIMENT (2010)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154" y="1060882"/>
            <a:ext cx="8358886" cy="549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52962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497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INTERNATIONAL PRACTICES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5558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NON-MONETARY COMMITMENT SCORE (O TO 1)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8844096" y="6556591"/>
            <a:ext cx="33479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ADAPTED FROM PAIMENT (2010)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pic>
        <p:nvPicPr>
          <p:cNvPr id="6" name="Imag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69" y="1269046"/>
            <a:ext cx="8441500" cy="509019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  <p:sp>
        <p:nvSpPr>
          <p:cNvPr id="7" name="CaixaDeTexto 13"/>
          <p:cNvSpPr txBox="1"/>
          <p:nvPr/>
        </p:nvSpPr>
        <p:spPr>
          <a:xfrm>
            <a:off x="9198855" y="1260367"/>
            <a:ext cx="26383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VALUES CLOSER TO 1 DENOTE FINANCIAL MODELS THAT AVOID DIRECT MONETARY COMMITMENTS.</a:t>
            </a:r>
          </a:p>
        </p:txBody>
      </p:sp>
      <p:sp>
        <p:nvSpPr>
          <p:cNvPr id="8" name="CaixaDeTexto 13"/>
          <p:cNvSpPr txBox="1"/>
          <p:nvPr/>
        </p:nvSpPr>
        <p:spPr>
          <a:xfrm>
            <a:off x="9198855" y="3814141"/>
            <a:ext cx="26383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THROUGH THIS ANALYSIS, IT IS POSSIBLE TO SAY THAT MH 2014 PROPOSITION</a:t>
            </a:r>
          </a:p>
          <a:p>
            <a:pPr algn="ctr"/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(IN THE ABSENCE OF REVENUE SHARING MECHANISMS)</a:t>
            </a:r>
          </a:p>
          <a:p>
            <a:pPr algn="ctr"/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IS OUTDATED.</a:t>
            </a:r>
          </a:p>
        </p:txBody>
      </p:sp>
    </p:spTree>
    <p:extLst>
      <p:ext uri="{BB962C8B-B14F-4D97-AF65-F5344CB8AC3E}">
        <p14:creationId xmlns:p14="http://schemas.microsoft.com/office/powerpoint/2010/main" val="924702374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4453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NATIONAL PRACTICES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9541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  <a:cs typeface="Arial" panose="020B0604020202020204" pitchFamily="34" charset="0"/>
              </a:rPr>
              <a:t>GOVERNMENTAL RESOURCE REVENUE SHARING (GRRS) BY CANADIAN PROVINCE</a:t>
            </a:r>
            <a:endParaRPr lang="pt-BR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9171343" y="6581001"/>
            <a:ext cx="31012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ADAPTED FROM PDAC (2014)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469" y="1177644"/>
            <a:ext cx="7355485" cy="5267421"/>
          </a:xfrm>
          <a:prstGeom prst="rect">
            <a:avLst/>
          </a:prstGeom>
          <a:effectLst>
            <a:glow rad="101600">
              <a:schemeClr val="bg1">
                <a:lumMod val="75000"/>
                <a:alpha val="60000"/>
              </a:schemeClr>
            </a:glow>
          </a:effectLst>
        </p:spPr>
      </p:pic>
      <p:grpSp>
        <p:nvGrpSpPr>
          <p:cNvPr id="3" name="Grupo 2"/>
          <p:cNvGrpSpPr/>
          <p:nvPr/>
        </p:nvGrpSpPr>
        <p:grpSpPr>
          <a:xfrm>
            <a:off x="9186276" y="2871874"/>
            <a:ext cx="1841870" cy="1878960"/>
            <a:chOff x="9331419" y="2317023"/>
            <a:chExt cx="1841870" cy="1878960"/>
          </a:xfrm>
        </p:grpSpPr>
        <p:sp>
          <p:nvSpPr>
            <p:cNvPr id="7" name="Elipse 6"/>
            <p:cNvSpPr/>
            <p:nvPr/>
          </p:nvSpPr>
          <p:spPr>
            <a:xfrm>
              <a:off x="9331419" y="2317023"/>
              <a:ext cx="783131" cy="783131"/>
            </a:xfrm>
            <a:prstGeom prst="ellipse">
              <a:avLst/>
            </a:prstGeom>
            <a:noFill/>
            <a:ln w="127000"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Century Gothic" panose="020B0502020202020204" pitchFamily="34" charset="0"/>
              </a:endParaRPr>
            </a:p>
          </p:txBody>
        </p:sp>
        <p:sp>
          <p:nvSpPr>
            <p:cNvPr id="8" name="Elipse 7"/>
            <p:cNvSpPr/>
            <p:nvPr/>
          </p:nvSpPr>
          <p:spPr>
            <a:xfrm>
              <a:off x="9331419" y="3412852"/>
              <a:ext cx="783131" cy="783131"/>
            </a:xfrm>
            <a:prstGeom prst="ellipse">
              <a:avLst/>
            </a:prstGeom>
            <a:noFill/>
            <a:ln w="127000">
              <a:solidFill>
                <a:srgbClr val="F096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rgbClr val="F3B285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10224898" y="2437545"/>
              <a:ext cx="8659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3200" b="1" dirty="0">
                  <a:solidFill>
                    <a:srgbClr val="87A77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10341010" y="3512029"/>
              <a:ext cx="8322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3200" b="1" dirty="0">
                  <a:solidFill>
                    <a:srgbClr val="F19E6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514649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10442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PROBLEM #2: THE PREFERENTIAL CONTRACTS (PART 1)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10864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100 MI REPRESENTS </a:t>
            </a:r>
            <a:r>
              <a:rPr lang="pt-BR" b="1" u="sng" dirty="0">
                <a:latin typeface="Century Gothic" panose="020B0502020202020204" pitchFamily="34" charset="0"/>
                <a:cs typeface="Arial" panose="020B0604020202020204" pitchFamily="34" charset="0"/>
              </a:rPr>
              <a:t>4.1%</a:t>
            </a:r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 OF CAPITAL EXPENDITURE ALREADY EXPECTED TO BE DISIMBURSED BY MH IN ITS ASSETS AT THE WPGRSS UNTIL 2027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10476466" y="6581001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MH (IFF13)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5499671" y="1785704"/>
            <a:ext cx="6477000" cy="4051300"/>
            <a:chOff x="2857500" y="1785704"/>
            <a:chExt cx="6477000" cy="4051300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4" t="4465" r="11682" b="24331"/>
            <a:stretch/>
          </p:blipFill>
          <p:spPr>
            <a:xfrm>
              <a:off x="2857500" y="1785704"/>
              <a:ext cx="6477000" cy="40513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Elipse 3"/>
            <p:cNvSpPr/>
            <p:nvPr/>
          </p:nvSpPr>
          <p:spPr>
            <a:xfrm>
              <a:off x="5258050" y="3359150"/>
              <a:ext cx="382354" cy="382354"/>
            </a:xfrm>
            <a:prstGeom prst="ellipse">
              <a:avLst/>
            </a:prstGeom>
            <a:noFill/>
            <a:ln w="127000">
              <a:solidFill>
                <a:schemeClr val="accent1">
                  <a:shade val="50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Century Gothic" panose="020B0502020202020204" pitchFamily="34" charset="0"/>
              </a:endParaRPr>
            </a:p>
          </p:txBody>
        </p:sp>
        <p:sp>
          <p:nvSpPr>
            <p:cNvPr id="9" name="Elipse 8"/>
            <p:cNvSpPr/>
            <p:nvPr/>
          </p:nvSpPr>
          <p:spPr>
            <a:xfrm>
              <a:off x="5042150" y="3728804"/>
              <a:ext cx="382354" cy="382354"/>
            </a:xfrm>
            <a:prstGeom prst="ellipse">
              <a:avLst/>
            </a:prstGeom>
            <a:noFill/>
            <a:ln w="127000">
              <a:solidFill>
                <a:srgbClr val="C00000">
                  <a:alpha val="7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Century Gothic" panose="020B0502020202020204" pitchFamily="34" charset="0"/>
              </a:endParaRPr>
            </a:p>
          </p:txBody>
        </p:sp>
        <p:sp>
          <p:nvSpPr>
            <p:cNvPr id="11" name="Elipse 10"/>
            <p:cNvSpPr/>
            <p:nvPr/>
          </p:nvSpPr>
          <p:spPr>
            <a:xfrm>
              <a:off x="4083300" y="2585804"/>
              <a:ext cx="382354" cy="382354"/>
            </a:xfrm>
            <a:prstGeom prst="ellipse">
              <a:avLst/>
            </a:prstGeom>
            <a:noFill/>
            <a:ln w="127000">
              <a:solidFill>
                <a:schemeClr val="accent6">
                  <a:lumMod val="75000"/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Century Gothic" panose="020B0502020202020204" pitchFamily="34" charset="0"/>
              </a:endParaRPr>
            </a:p>
          </p:txBody>
        </p:sp>
        <p:sp>
          <p:nvSpPr>
            <p:cNvPr id="13" name="Elipse 12"/>
            <p:cNvSpPr/>
            <p:nvPr/>
          </p:nvSpPr>
          <p:spPr>
            <a:xfrm>
              <a:off x="3638432" y="2147654"/>
              <a:ext cx="382354" cy="382354"/>
            </a:xfrm>
            <a:prstGeom prst="ellipse">
              <a:avLst/>
            </a:prstGeom>
            <a:noFill/>
            <a:ln w="127000">
              <a:solidFill>
                <a:schemeClr val="accent2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24" name="Conector de seta reta 23"/>
          <p:cNvCxnSpPr>
            <a:stCxn id="13" idx="2"/>
            <a:endCxn id="37" idx="3"/>
          </p:cNvCxnSpPr>
          <p:nvPr/>
        </p:nvCxnSpPr>
        <p:spPr>
          <a:xfrm flipH="1">
            <a:off x="3622298" y="2338831"/>
            <a:ext cx="2658305" cy="0"/>
          </a:xfrm>
          <a:prstGeom prst="straightConnector1">
            <a:avLst/>
          </a:prstGeom>
          <a:noFill/>
          <a:ln w="127000" cap="rnd">
            <a:solidFill>
              <a:schemeClr val="accent2">
                <a:alpha val="70000"/>
              </a:schemeClr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1" name="Grupo 60"/>
          <p:cNvGrpSpPr/>
          <p:nvPr/>
        </p:nvGrpSpPr>
        <p:grpSpPr>
          <a:xfrm>
            <a:off x="261981" y="1962404"/>
            <a:ext cx="3360317" cy="830997"/>
            <a:chOff x="355371" y="1873494"/>
            <a:chExt cx="3360317" cy="830997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35" name="Retângulo 34"/>
            <p:cNvSpPr/>
            <p:nvPr/>
          </p:nvSpPr>
          <p:spPr>
            <a:xfrm>
              <a:off x="355371" y="1873494"/>
              <a:ext cx="196720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4000" b="1" dirty="0">
                  <a:solidFill>
                    <a:srgbClr val="C55A1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122 MI</a:t>
              </a:r>
              <a:r>
                <a:rPr lang="pt-BR" sz="4800" b="1" dirty="0">
                  <a:solidFill>
                    <a:srgbClr val="C55A11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endParaRPr lang="pt-BR" sz="4800" dirty="0">
                <a:solidFill>
                  <a:srgbClr val="C55A1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CaixaDeTexto 36"/>
            <p:cNvSpPr txBox="1"/>
            <p:nvPr/>
          </p:nvSpPr>
          <p:spPr>
            <a:xfrm>
              <a:off x="2029008" y="2019088"/>
              <a:ext cx="1686680" cy="461665"/>
            </a:xfrm>
            <a:prstGeom prst="rect">
              <a:avLst/>
            </a:prstGeom>
            <a:noFill/>
            <a:ln>
              <a:noFill/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txBody>
            <a:bodyPr wrap="none" rtlCol="0">
              <a:spAutoFit/>
            </a:bodyPr>
            <a:lstStyle/>
            <a:p>
              <a:r>
                <a:rPr lang="pt-BR" sz="1200" b="1" dirty="0">
                  <a:solidFill>
                    <a:schemeClr val="accent2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MAJOR OVERHAULS </a:t>
              </a:r>
            </a:p>
            <a:p>
              <a:pPr algn="ctr"/>
              <a:r>
                <a:rPr lang="pt-BR" sz="1200" b="1" dirty="0">
                  <a:solidFill>
                    <a:schemeClr val="accent2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UNITS 1-4 </a:t>
              </a:r>
              <a:endParaRPr lang="pt-BR" sz="1600" b="1" dirty="0">
                <a:solidFill>
                  <a:schemeClr val="accent2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3" name="Conector angulado 42"/>
          <p:cNvCxnSpPr>
            <a:stCxn id="38" idx="0"/>
            <a:endCxn id="11" idx="2"/>
          </p:cNvCxnSpPr>
          <p:nvPr/>
        </p:nvCxnSpPr>
        <p:spPr>
          <a:xfrm rot="5400000" flipH="1" flipV="1">
            <a:off x="4167541" y="1170875"/>
            <a:ext cx="951823" cy="4164037"/>
          </a:xfrm>
          <a:prstGeom prst="bentConnector2">
            <a:avLst/>
          </a:prstGeom>
          <a:noFill/>
          <a:ln w="127000" cap="rnd">
            <a:solidFill>
              <a:srgbClr val="87A771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Conector angulado 43"/>
          <p:cNvCxnSpPr>
            <a:stCxn id="34" idx="0"/>
            <a:endCxn id="4" idx="2"/>
          </p:cNvCxnSpPr>
          <p:nvPr/>
        </p:nvCxnSpPr>
        <p:spPr>
          <a:xfrm rot="5400000" flipH="1" flipV="1">
            <a:off x="5126151" y="1862042"/>
            <a:ext cx="1085785" cy="4462356"/>
          </a:xfrm>
          <a:prstGeom prst="bentConnector2">
            <a:avLst/>
          </a:prstGeom>
          <a:noFill/>
          <a:ln w="127000" cap="rnd">
            <a:solidFill>
              <a:srgbClr val="8F9FAF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Conector angulado 47"/>
          <p:cNvCxnSpPr>
            <a:stCxn id="39" idx="3"/>
            <a:endCxn id="9" idx="4"/>
          </p:cNvCxnSpPr>
          <p:nvPr/>
        </p:nvCxnSpPr>
        <p:spPr>
          <a:xfrm flipV="1">
            <a:off x="4961739" y="4111158"/>
            <a:ext cx="2913759" cy="1956679"/>
          </a:xfrm>
          <a:prstGeom prst="bentConnector2">
            <a:avLst/>
          </a:prstGeom>
          <a:noFill/>
          <a:ln w="127000" cap="rnd">
            <a:solidFill>
              <a:srgbClr val="D34C4C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2" name="Grupo 61"/>
          <p:cNvGrpSpPr/>
          <p:nvPr/>
        </p:nvGrpSpPr>
        <p:grpSpPr>
          <a:xfrm>
            <a:off x="797950" y="3574915"/>
            <a:ext cx="2272597" cy="769441"/>
            <a:chOff x="797950" y="3574915"/>
            <a:chExt cx="2272597" cy="769441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grpSpPr>
        <p:sp>
          <p:nvSpPr>
            <p:cNvPr id="38" name="CaixaDeTexto 37"/>
            <p:cNvSpPr txBox="1"/>
            <p:nvPr/>
          </p:nvSpPr>
          <p:spPr>
            <a:xfrm>
              <a:off x="2052320" y="3728804"/>
              <a:ext cx="101822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t-BR" sz="1200" b="1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OVERHAUL </a:t>
              </a:r>
            </a:p>
            <a:p>
              <a:pPr algn="ctr"/>
              <a:r>
                <a:rPr lang="pt-BR" sz="1200" b="1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UNIT 4 </a:t>
              </a:r>
              <a:endParaRPr lang="pt-BR" sz="16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Retângulo 55"/>
            <p:cNvSpPr/>
            <p:nvPr/>
          </p:nvSpPr>
          <p:spPr>
            <a:xfrm>
              <a:off x="797950" y="3574915"/>
              <a:ext cx="1532792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3600" b="1" dirty="0">
                  <a:solidFill>
                    <a:srgbClr val="385723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33 MI</a:t>
              </a:r>
              <a:r>
                <a:rPr lang="pt-BR" sz="4400" b="1" dirty="0">
                  <a:solidFill>
                    <a:srgbClr val="385723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endParaRPr lang="pt-BR" sz="4400" dirty="0">
                <a:solidFill>
                  <a:srgbClr val="385723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3" name="Grupo 62"/>
          <p:cNvGrpSpPr/>
          <p:nvPr/>
        </p:nvGrpSpPr>
        <p:grpSpPr>
          <a:xfrm>
            <a:off x="261981" y="4457262"/>
            <a:ext cx="4153074" cy="1200329"/>
            <a:chOff x="261981" y="4357508"/>
            <a:chExt cx="4153074" cy="1200329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34" name="CaixaDeTexto 33"/>
            <p:cNvSpPr txBox="1"/>
            <p:nvPr/>
          </p:nvSpPr>
          <p:spPr>
            <a:xfrm>
              <a:off x="2460674" y="4536358"/>
              <a:ext cx="1954381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accent1">
                      <a:lumMod val="5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SPILLWAY REPLACEMENT</a:t>
              </a:r>
            </a:p>
            <a:p>
              <a:pPr algn="ctr"/>
              <a:r>
                <a:rPr lang="pt-BR" sz="1200" b="1" dirty="0">
                  <a:solidFill>
                    <a:schemeClr val="accent1">
                      <a:lumMod val="5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TRANSMISSION</a:t>
              </a:r>
            </a:p>
            <a:p>
              <a:pPr algn="ctr"/>
              <a:r>
                <a:rPr lang="pt-BR" sz="1200" b="1" dirty="0">
                  <a:solidFill>
                    <a:schemeClr val="accent1">
                      <a:lumMod val="5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POWEHOUSE REBUILD</a:t>
              </a:r>
            </a:p>
            <a:p>
              <a:pPr algn="ctr"/>
              <a:r>
                <a:rPr lang="pt-BR" sz="1200" b="1" dirty="0">
                  <a:solidFill>
                    <a:schemeClr val="accent1">
                      <a:lumMod val="50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GS REHABILITATION</a:t>
              </a:r>
              <a:endParaRPr lang="pt-BR" sz="1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Retângulo 57"/>
            <p:cNvSpPr/>
            <p:nvPr/>
          </p:nvSpPr>
          <p:spPr>
            <a:xfrm>
              <a:off x="261981" y="4357508"/>
              <a:ext cx="239520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6000" b="1" dirty="0">
                  <a:solidFill>
                    <a:srgbClr val="1F4E79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2.1 BI</a:t>
              </a:r>
              <a:r>
                <a:rPr lang="pt-BR" sz="7200" b="1" dirty="0">
                  <a:solidFill>
                    <a:srgbClr val="1F4E79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 </a:t>
              </a:r>
              <a:endParaRPr lang="pt-BR" sz="7200" dirty="0">
                <a:solidFill>
                  <a:srgbClr val="1F4E79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4" name="Grupo 63"/>
          <p:cNvGrpSpPr/>
          <p:nvPr/>
        </p:nvGrpSpPr>
        <p:grpSpPr>
          <a:xfrm>
            <a:off x="2154113" y="5713893"/>
            <a:ext cx="2807626" cy="707886"/>
            <a:chOff x="2154113" y="5713893"/>
            <a:chExt cx="2807626" cy="707886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39" name="CaixaDeTexto 38"/>
            <p:cNvSpPr txBox="1"/>
            <p:nvPr/>
          </p:nvSpPr>
          <p:spPr>
            <a:xfrm>
              <a:off x="3906643" y="5837004"/>
              <a:ext cx="105509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b="1" dirty="0">
                  <a:solidFill>
                    <a:srgbClr val="C0000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MAJOR </a:t>
              </a:r>
            </a:p>
            <a:p>
              <a:pPr algn="ctr"/>
              <a:r>
                <a:rPr lang="pt-BR" sz="1200" b="1" dirty="0">
                  <a:solidFill>
                    <a:srgbClr val="C0000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OVERHAULS</a:t>
              </a:r>
              <a:endParaRPr lang="pt-BR" sz="1600" b="1" dirty="0">
                <a:solidFill>
                  <a:srgbClr val="C00000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Retângulo 58"/>
            <p:cNvSpPr/>
            <p:nvPr/>
          </p:nvSpPr>
          <p:spPr>
            <a:xfrm>
              <a:off x="2154113" y="5713893"/>
              <a:ext cx="179568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4000" b="1" dirty="0">
                  <a:solidFill>
                    <a:srgbClr val="C00000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126 MI</a:t>
              </a:r>
              <a:endParaRPr lang="pt-BR" sz="4000" dirty="0">
                <a:solidFill>
                  <a:srgbClr val="C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7" name="CaixaDeTexto 13"/>
          <p:cNvSpPr txBox="1"/>
          <p:nvPr/>
        </p:nvSpPr>
        <p:spPr>
          <a:xfrm>
            <a:off x="186213" y="1623850"/>
            <a:ext cx="10864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CAPACITY BUILDING? QUALITY JOBS?</a:t>
            </a:r>
          </a:p>
        </p:txBody>
      </p:sp>
    </p:spTree>
    <p:extLst>
      <p:ext uri="{BB962C8B-B14F-4D97-AF65-F5344CB8AC3E}">
        <p14:creationId xmlns:p14="http://schemas.microsoft.com/office/powerpoint/2010/main" val="183255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:push/>
      </p:transition>
    </mc:Choice>
    <mc:Fallback xmlns="">
      <p:transition spd="slow">
        <p:push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638" y="1304434"/>
            <a:ext cx="3557364" cy="5338623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81014" y="168546"/>
            <a:ext cx="10786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PROBLEM #2: THE PREFERENTIAL CONTRACTS (PART 2)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892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PREFERENTIAL CONTRACTS ARE ALREADY A REALITY IN NORTHERN AGREEMENTS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547" y="1617864"/>
            <a:ext cx="1303356" cy="71277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759" y="5199854"/>
            <a:ext cx="1397879" cy="139787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380" y="5562389"/>
            <a:ext cx="1089117" cy="118209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714" y="2667695"/>
            <a:ext cx="972664" cy="97783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364" y="3817470"/>
            <a:ext cx="1140538" cy="146890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866" y="2959494"/>
            <a:ext cx="1358277" cy="156784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094" y="4318823"/>
            <a:ext cx="827903" cy="83703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36" y="5629628"/>
            <a:ext cx="1164238" cy="113707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364" y="2667695"/>
            <a:ext cx="1038874" cy="1055209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7" y="2749488"/>
            <a:ext cx="1228577" cy="198785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771" y="1366072"/>
            <a:ext cx="1164238" cy="114871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12" y="4913791"/>
            <a:ext cx="1923504" cy="48087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902" y="2765743"/>
            <a:ext cx="1541977" cy="935997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190" y="4126059"/>
            <a:ext cx="692897" cy="1028170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50" y="5470754"/>
            <a:ext cx="2240856" cy="1025478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434" y="1422531"/>
            <a:ext cx="970199" cy="908106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12" y="1706961"/>
            <a:ext cx="1434492" cy="80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2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9783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PROBLEM #3: 38.9 CASH OFFER, WHY THIS VALUE?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102064"/>
              </p:ext>
            </p:extLst>
          </p:nvPr>
        </p:nvGraphicFramePr>
        <p:xfrm>
          <a:off x="181014" y="1254249"/>
          <a:ext cx="11706186" cy="539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6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54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1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4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053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COMPENSATES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PRE-2017?</a:t>
                      </a:r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PAYMENT</a:t>
                      </a:r>
                      <a:r>
                        <a:rPr lang="pt-BR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VALUES</a:t>
                      </a:r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INSPIRATION</a:t>
                      </a:r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MH/BS1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pays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totalizing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38.9 MI (2017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b="1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MANITOBA</a:t>
                      </a:r>
                    </a:p>
                    <a:p>
                      <a:pPr algn="ctr"/>
                      <a:endParaRPr lang="pt-BR" sz="1200" b="1" i="0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Northern</a:t>
                      </a:r>
                      <a:r>
                        <a:rPr lang="pt-BR" sz="12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Flood</a:t>
                      </a:r>
                      <a:r>
                        <a:rPr lang="pt-BR" sz="12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Agreement</a:t>
                      </a:r>
                      <a:r>
                        <a:rPr lang="pt-BR" sz="12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1977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MH/BS2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pays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equivalent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C$2017 750K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BR/FUT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pays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proportionate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WPGRSS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b="1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BRAZIL</a:t>
                      </a:r>
                    </a:p>
                    <a:p>
                      <a:pPr algn="ctr"/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Financial </a:t>
                      </a:r>
                      <a:r>
                        <a:rPr lang="pt-BR" sz="12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Compensation</a:t>
                      </a:r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Law</a:t>
                      </a:r>
                    </a:p>
                    <a:p>
                      <a:pPr algn="ctr"/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7990/1989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</a:t>
                      </a:r>
                      <a:r>
                        <a:rPr lang="pt-BR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/COM</a:t>
                      </a:r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pays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proportionate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WPGRSS + 40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contribution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pre-2017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/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MB/FUT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pays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SGK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rentals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proportional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WPGRSS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resources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b="1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MANITOBA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</a:t>
                      </a:r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C.C.S.M. c. W60</a:t>
                      </a:r>
                    </a:p>
                    <a:p>
                      <a:pPr algn="ctr"/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MB/COM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pays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SGK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water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rentals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proportional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its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usage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WPGRSS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resources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+ 40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contribution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pre-2017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QC/FUT-F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MH+MB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similar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terms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ACNR 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pt-BR" sz="1200" b="1" i="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QUEBEC</a:t>
                      </a:r>
                    </a:p>
                    <a:p>
                      <a:pPr algn="ctr"/>
                      <a:endParaRPr lang="pt-BR" sz="12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pt-BR" sz="12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Paix</a:t>
                      </a:r>
                      <a:r>
                        <a:rPr lang="pt-BR" sz="12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pt-BR" sz="1200" i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</a:t>
                      </a:r>
                      <a:r>
                        <a:rPr lang="pt-BR" sz="120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1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Braves</a:t>
                      </a:r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pt-BR" sz="12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Décret</a:t>
                      </a:r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pt-BR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 289/2002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QC/COM-F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MH+MB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similar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terms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ACNR 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+ 40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contribution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pre-2017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QC/FUT-V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MH+MB 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depending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output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WPGRSS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QC/COM-V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MH+MB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depending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economic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output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WPGRSS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+ 40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contribution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pre-2017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activities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MH+MB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commits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payment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which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Arithmetic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between</a:t>
                      </a:r>
                      <a:r>
                        <a:rPr lang="pt-BR" sz="120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values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proposed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</a:t>
                      </a:r>
                      <a:r>
                        <a:rPr lang="pt-BR" sz="1200" i="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Models</a:t>
                      </a:r>
                      <a:r>
                        <a:rPr lang="pt-BR" sz="120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2-10.</a:t>
                      </a:r>
                      <a:endParaRPr lang="pt-BR" sz="12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181014" y="702521"/>
            <a:ext cx="6494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2014 DEAL CONTRASTED TO 10 ALTERNATIVE RRS MODELS</a:t>
            </a:r>
          </a:p>
        </p:txBody>
      </p:sp>
    </p:spTree>
    <p:extLst>
      <p:ext uri="{BB962C8B-B14F-4D97-AF65-F5344CB8AC3E}">
        <p14:creationId xmlns:p14="http://schemas.microsoft.com/office/powerpoint/2010/main" val="220517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477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ASSUMPTION #1: ISONOMY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592">
            <a:off x="8199210" y="1145527"/>
            <a:ext cx="3441663" cy="234506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225" y="4035641"/>
            <a:ext cx="2984500" cy="2238375"/>
          </a:xfrm>
          <a:prstGeom prst="rect">
            <a:avLst/>
          </a:prstGeom>
          <a:ln w="571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075" y="3592305"/>
            <a:ext cx="4272518" cy="28935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96" y="1440726"/>
            <a:ext cx="2758136" cy="27187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Retângulo 24"/>
          <p:cNvSpPr/>
          <p:nvPr/>
        </p:nvSpPr>
        <p:spPr>
          <a:xfrm>
            <a:off x="1235089" y="973526"/>
            <a:ext cx="8915400" cy="1323439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18</a:t>
            </a:r>
            <a:r>
              <a:rPr lang="pt-BR" sz="2400" dirty="0">
                <a:latin typeface="Century Gothic" panose="020B0502020202020204" pitchFamily="34" charset="0"/>
                <a:cs typeface="Arial" panose="020B0604020202020204" pitchFamily="34" charset="0"/>
              </a:rPr>
              <a:t> AGREEMENTS</a:t>
            </a:r>
          </a:p>
          <a:p>
            <a:pPr algn="ctr"/>
            <a:r>
              <a:rPr lang="pt-BR" sz="2400" dirty="0">
                <a:latin typeface="Century Gothic" panose="020B0502020202020204" pitchFamily="34" charset="0"/>
                <a:cs typeface="Arial" panose="020B0604020202020204" pitchFamily="34" charset="0"/>
              </a:rPr>
              <a:t>BETWEEN 1990 AND 2010</a:t>
            </a:r>
          </a:p>
          <a:p>
            <a:pPr algn="ctr"/>
            <a:r>
              <a:rPr lang="pt-BR" sz="2400" dirty="0">
                <a:latin typeface="Century Gothic" panose="020B0502020202020204" pitchFamily="34" charset="0"/>
                <a:cs typeface="Arial" panose="020B0604020202020204" pitchFamily="34" charset="0"/>
              </a:rPr>
              <a:t>≈ 1 PER YEAR</a:t>
            </a:r>
          </a:p>
        </p:txBody>
      </p:sp>
      <p:sp>
        <p:nvSpPr>
          <p:cNvPr id="9" name="Retângulo 24"/>
          <p:cNvSpPr/>
          <p:nvPr/>
        </p:nvSpPr>
        <p:spPr>
          <a:xfrm>
            <a:off x="2575166" y="2740304"/>
            <a:ext cx="6235246" cy="707886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STRESSFULL, COSTFUL, </a:t>
            </a:r>
          </a:p>
          <a:p>
            <a:pPr algn="ctr"/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UNEQUAL, UNFAIR...</a:t>
            </a:r>
            <a:endParaRPr lang="pt-BR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22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11"/>
          <p:cNvSpPr txBox="1"/>
          <p:nvPr/>
        </p:nvSpPr>
        <p:spPr>
          <a:xfrm>
            <a:off x="314373" y="196715"/>
            <a:ext cx="2852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WHY UNFAIR?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028" y="781490"/>
            <a:ext cx="7708143" cy="5886466"/>
          </a:xfrm>
          <a:prstGeom prst="rect">
            <a:avLst/>
          </a:prstGeom>
        </p:spPr>
      </p:pic>
      <p:sp>
        <p:nvSpPr>
          <p:cNvPr id="29" name="Rectangle à coins arrondis 28"/>
          <p:cNvSpPr/>
          <p:nvPr/>
        </p:nvSpPr>
        <p:spPr>
          <a:xfrm>
            <a:off x="1922084" y="4310743"/>
            <a:ext cx="8049230" cy="2357213"/>
          </a:xfrm>
          <a:prstGeom prst="roundRect">
            <a:avLst/>
          </a:prstGeom>
          <a:noFill/>
          <a:ln w="7620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18142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37" y="1098000"/>
            <a:ext cx="8600141" cy="57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 rot="16200000">
            <a:off x="1288731" y="913335"/>
            <a:ext cx="2109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1990 Moose Lake</a:t>
            </a:r>
          </a:p>
        </p:txBody>
      </p:sp>
      <p:sp>
        <p:nvSpPr>
          <p:cNvPr id="6" name="Rectangle 5"/>
          <p:cNvSpPr/>
          <p:nvPr/>
        </p:nvSpPr>
        <p:spPr>
          <a:xfrm rot="16200000">
            <a:off x="1152116" y="3513723"/>
            <a:ext cx="33345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</a:rPr>
              <a:t>1990 Chemawawim / Easterville</a:t>
            </a:r>
          </a:p>
        </p:txBody>
      </p:sp>
      <p:sp>
        <p:nvSpPr>
          <p:cNvPr id="7" name="Rectangle 6"/>
          <p:cNvSpPr/>
          <p:nvPr/>
        </p:nvSpPr>
        <p:spPr>
          <a:xfrm rot="16200000">
            <a:off x="2285784" y="4514334"/>
            <a:ext cx="1981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1991 Cormorant</a:t>
            </a:r>
          </a:p>
        </p:txBody>
      </p:sp>
      <p:sp>
        <p:nvSpPr>
          <p:cNvPr id="8" name="Rectangle 7"/>
          <p:cNvSpPr/>
          <p:nvPr/>
        </p:nvSpPr>
        <p:spPr>
          <a:xfrm rot="16200000">
            <a:off x="2595384" y="4632411"/>
            <a:ext cx="2302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1991 Grand Rapids</a:t>
            </a:r>
          </a:p>
        </p:txBody>
      </p:sp>
      <p:sp>
        <p:nvSpPr>
          <p:cNvPr id="9" name="Rectangle 8"/>
          <p:cNvSpPr/>
          <p:nvPr/>
        </p:nvSpPr>
        <p:spPr>
          <a:xfrm rot="16200000">
            <a:off x="2094789" y="3894531"/>
            <a:ext cx="42178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</a:rPr>
              <a:t>1991 The Pas (Opaskwayak Cree Nation)</a:t>
            </a:r>
          </a:p>
        </p:txBody>
      </p:sp>
      <p:sp>
        <p:nvSpPr>
          <p:cNvPr id="10" name="Rectangle 9"/>
          <p:cNvSpPr/>
          <p:nvPr/>
        </p:nvSpPr>
        <p:spPr>
          <a:xfrm rot="16200000">
            <a:off x="2752373" y="3513721"/>
            <a:ext cx="38074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</a:rPr>
              <a:t>1992 (Split Lake  (NFA) / Tataskweya)</a:t>
            </a:r>
          </a:p>
        </p:txBody>
      </p:sp>
      <p:sp>
        <p:nvSpPr>
          <p:cNvPr id="11" name="Rectangle 10"/>
          <p:cNvSpPr/>
          <p:nvPr/>
        </p:nvSpPr>
        <p:spPr>
          <a:xfrm rot="16200000">
            <a:off x="3720691" y="2230589"/>
            <a:ext cx="2826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1995 York Factory (NFA)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4459451" y="2230588"/>
            <a:ext cx="2265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1996 Nelson House</a:t>
            </a:r>
          </a:p>
        </p:txBody>
      </p:sp>
      <p:sp>
        <p:nvSpPr>
          <p:cNvPr id="13" name="Rectangle 12"/>
          <p:cNvSpPr/>
          <p:nvPr/>
        </p:nvSpPr>
        <p:spPr>
          <a:xfrm rot="16200000">
            <a:off x="4657517" y="3455284"/>
            <a:ext cx="28007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</a:rPr>
              <a:t>1997 Norway House  (NFA)</a:t>
            </a:r>
          </a:p>
        </p:txBody>
      </p:sp>
      <p:sp>
        <p:nvSpPr>
          <p:cNvPr id="14" name="Rectangle 13"/>
          <p:cNvSpPr/>
          <p:nvPr/>
        </p:nvSpPr>
        <p:spPr>
          <a:xfrm rot="16200000">
            <a:off x="5551890" y="5091206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1998 Sagkeeng</a:t>
            </a:r>
          </a:p>
        </p:txBody>
      </p:sp>
      <p:sp>
        <p:nvSpPr>
          <p:cNvPr id="15" name="Rectangle 14"/>
          <p:cNvSpPr/>
          <p:nvPr/>
        </p:nvSpPr>
        <p:spPr>
          <a:xfrm rot="16200000">
            <a:off x="5628022" y="3202097"/>
            <a:ext cx="26885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</a:rPr>
              <a:t>2004 Fox Lake / Keewatin</a:t>
            </a:r>
          </a:p>
        </p:txBody>
      </p:sp>
      <p:sp>
        <p:nvSpPr>
          <p:cNvPr id="16" name="Rectangle 15"/>
          <p:cNvSpPr/>
          <p:nvPr/>
        </p:nvSpPr>
        <p:spPr>
          <a:xfrm rot="16200000">
            <a:off x="6530609" y="5085199"/>
            <a:ext cx="1848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2004 Easterville</a:t>
            </a:r>
          </a:p>
        </p:txBody>
      </p:sp>
      <p:sp>
        <p:nvSpPr>
          <p:cNvPr id="17" name="Rectangle 16"/>
          <p:cNvSpPr/>
          <p:nvPr/>
        </p:nvSpPr>
        <p:spPr>
          <a:xfrm rot="16200000">
            <a:off x="6971587" y="3654385"/>
            <a:ext cx="18678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2005 War Lake </a:t>
            </a:r>
          </a:p>
        </p:txBody>
      </p:sp>
      <p:sp>
        <p:nvSpPr>
          <p:cNvPr id="18" name="Rectangle 17"/>
          <p:cNvSpPr/>
          <p:nvPr/>
        </p:nvSpPr>
        <p:spPr>
          <a:xfrm rot="16200000">
            <a:off x="7314364" y="4728591"/>
            <a:ext cx="2109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2005 Moose Lake</a:t>
            </a:r>
          </a:p>
        </p:txBody>
      </p:sp>
      <p:sp>
        <p:nvSpPr>
          <p:cNvPr id="19" name="Rectangle 18"/>
          <p:cNvSpPr/>
          <p:nvPr/>
        </p:nvSpPr>
        <p:spPr>
          <a:xfrm rot="16200000">
            <a:off x="7825601" y="5035951"/>
            <a:ext cx="2031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</a:rPr>
              <a:t>2005 Nelson House</a:t>
            </a:r>
          </a:p>
        </p:txBody>
      </p:sp>
      <p:sp>
        <p:nvSpPr>
          <p:cNvPr id="20" name="Rectangle 19"/>
          <p:cNvSpPr/>
          <p:nvPr/>
        </p:nvSpPr>
        <p:spPr>
          <a:xfrm rot="16200000">
            <a:off x="7292862" y="3188314"/>
            <a:ext cx="39853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2006 Pickerel Narrows / Granville Lake </a:t>
            </a:r>
          </a:p>
        </p:txBody>
      </p:sp>
      <p:sp>
        <p:nvSpPr>
          <p:cNvPr id="21" name="Rectangle 20"/>
          <p:cNvSpPr/>
          <p:nvPr/>
        </p:nvSpPr>
        <p:spPr>
          <a:xfrm rot="16200000">
            <a:off x="8782020" y="5058477"/>
            <a:ext cx="1943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2010 Cross Lake</a:t>
            </a:r>
          </a:p>
        </p:txBody>
      </p:sp>
      <p:sp>
        <p:nvSpPr>
          <p:cNvPr id="23" name="CaixaDeTexto 11"/>
          <p:cNvSpPr txBox="1"/>
          <p:nvPr/>
        </p:nvSpPr>
        <p:spPr>
          <a:xfrm>
            <a:off x="8369300" y="185443"/>
            <a:ext cx="33025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WHY UNEQUAL?</a:t>
            </a:r>
          </a:p>
        </p:txBody>
      </p:sp>
      <p:sp>
        <p:nvSpPr>
          <p:cNvPr id="24" name="CaixaDeTexto 13"/>
          <p:cNvSpPr txBox="1"/>
          <p:nvPr/>
        </p:nvSpPr>
        <p:spPr>
          <a:xfrm>
            <a:off x="5318565" y="728668"/>
            <a:ext cx="670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PER CAPITA PAYMENTS IN CURRENT CANADIAN DOLLARS</a:t>
            </a:r>
          </a:p>
        </p:txBody>
      </p:sp>
      <p:sp>
        <p:nvSpPr>
          <p:cNvPr id="25" name="Accolade ouvrante 24"/>
          <p:cNvSpPr/>
          <p:nvPr/>
        </p:nvSpPr>
        <p:spPr>
          <a:xfrm>
            <a:off x="1019581" y="4699000"/>
            <a:ext cx="546100" cy="1507464"/>
          </a:xfrm>
          <a:prstGeom prst="leftBrac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26" name="ZoneTexte 25"/>
          <p:cNvSpPr txBox="1"/>
          <p:nvPr/>
        </p:nvSpPr>
        <p:spPr>
          <a:xfrm rot="16200000">
            <a:off x="-691634" y="5307161"/>
            <a:ext cx="2463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5"/>
                </a:solidFill>
                <a:latin typeface="Century Gothic" panose="020B0502020202020204" pitchFamily="34" charset="0"/>
              </a:rPr>
              <a:t>MH</a:t>
            </a:r>
          </a:p>
        </p:txBody>
      </p:sp>
      <p:sp>
        <p:nvSpPr>
          <p:cNvPr id="27" name="Accolade ouvrante 26"/>
          <p:cNvSpPr/>
          <p:nvPr/>
        </p:nvSpPr>
        <p:spPr>
          <a:xfrm>
            <a:off x="989418" y="2090127"/>
            <a:ext cx="546100" cy="2558263"/>
          </a:xfrm>
          <a:prstGeom prst="leftBrac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 rot="16200000">
            <a:off x="-651470" y="3231824"/>
            <a:ext cx="2463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OTHER (MB, CA)</a:t>
            </a:r>
          </a:p>
        </p:txBody>
      </p:sp>
    </p:spTree>
    <p:extLst>
      <p:ext uri="{BB962C8B-B14F-4D97-AF65-F5344CB8AC3E}">
        <p14:creationId xmlns:p14="http://schemas.microsoft.com/office/powerpoint/2010/main" val="236085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477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ASSUMPTION #1: ISONOMY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3" y="702521"/>
            <a:ext cx="10559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IF THIS IS A PARTNERSHIP, THERE MUST BE OBJECTIVE TERMS TO DEFINE THE SIZE OF THE </a:t>
            </a:r>
          </a:p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MUTUAL BENEFITS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33" y="2494012"/>
            <a:ext cx="6752334" cy="1608645"/>
          </a:xfrm>
          <a:prstGeom prst="rect">
            <a:avLst/>
          </a:prstGeom>
        </p:spPr>
      </p:pic>
      <p:sp>
        <p:nvSpPr>
          <p:cNvPr id="37" name="CaixaDeTexto 13"/>
          <p:cNvSpPr txBox="1"/>
          <p:nvPr/>
        </p:nvSpPr>
        <p:spPr>
          <a:xfrm>
            <a:off x="8084042" y="2239905"/>
            <a:ext cx="2104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FLOODED AREA?</a:t>
            </a:r>
          </a:p>
        </p:txBody>
      </p:sp>
      <p:sp>
        <p:nvSpPr>
          <p:cNvPr id="38" name="CaixaDeTexto 13"/>
          <p:cNvSpPr txBox="1"/>
          <p:nvPr/>
        </p:nvSpPr>
        <p:spPr>
          <a:xfrm>
            <a:off x="8084042" y="3256795"/>
            <a:ext cx="2344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REMOVED PEOPLE?</a:t>
            </a:r>
          </a:p>
        </p:txBody>
      </p:sp>
      <p:sp>
        <p:nvSpPr>
          <p:cNvPr id="39" name="CaixaDeTexto 13"/>
          <p:cNvSpPr txBox="1"/>
          <p:nvPr/>
        </p:nvSpPr>
        <p:spPr>
          <a:xfrm>
            <a:off x="8084042" y="4246223"/>
            <a:ext cx="272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IMPACT ON BUSINESS?</a:t>
            </a:r>
          </a:p>
        </p:txBody>
      </p:sp>
      <p:sp>
        <p:nvSpPr>
          <p:cNvPr id="40" name="CaixaDeTexto 13"/>
          <p:cNvSpPr txBox="1"/>
          <p:nvPr/>
        </p:nvSpPr>
        <p:spPr>
          <a:xfrm>
            <a:off x="718933" y="4213957"/>
            <a:ext cx="2722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SHAPLEY VALUE (1953)</a:t>
            </a:r>
          </a:p>
        </p:txBody>
      </p:sp>
    </p:spTree>
    <p:extLst>
      <p:ext uri="{BB962C8B-B14F-4D97-AF65-F5344CB8AC3E}">
        <p14:creationId xmlns:p14="http://schemas.microsoft.com/office/powerpoint/2010/main" val="354499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8222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ASSUMPTION #1: ISONOMY BY CAPACITY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767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VALUES DUE TO SGK SHOULD BE PROPORTIONAL TO THE WEIGHT OF </a:t>
            </a:r>
          </a:p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WPGRSS (1978-2056) AS % OF MH HYDRO CAPABILITY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181014" y="1743736"/>
            <a:ext cx="11421342" cy="5062167"/>
            <a:chOff x="118629" y="1219199"/>
            <a:chExt cx="11421342" cy="5062167"/>
          </a:xfrm>
        </p:grpSpPr>
        <p:grpSp>
          <p:nvGrpSpPr>
            <p:cNvPr id="15" name="Grupo 14"/>
            <p:cNvGrpSpPr/>
            <p:nvPr/>
          </p:nvGrpSpPr>
          <p:grpSpPr>
            <a:xfrm>
              <a:off x="118629" y="1219199"/>
              <a:ext cx="11421342" cy="5062167"/>
              <a:chOff x="118629" y="1219199"/>
              <a:chExt cx="11421342" cy="5062167"/>
            </a:xfrm>
          </p:grpSpPr>
          <p:graphicFrame>
            <p:nvGraphicFramePr>
              <p:cNvPr id="16" name="Gráfico 15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27831212"/>
                  </p:ext>
                </p:extLst>
              </p:nvPr>
            </p:nvGraphicFramePr>
            <p:xfrm>
              <a:off x="118629" y="1219199"/>
              <a:ext cx="11421342" cy="506216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17" name="Grupo 16"/>
              <p:cNvGrpSpPr/>
              <p:nvPr/>
            </p:nvGrpSpPr>
            <p:grpSpPr>
              <a:xfrm>
                <a:off x="1403053" y="1370682"/>
                <a:ext cx="3612567" cy="2534194"/>
                <a:chOff x="1403053" y="1370682"/>
                <a:chExt cx="3612567" cy="2534194"/>
              </a:xfrm>
            </p:grpSpPr>
            <p:grpSp>
              <p:nvGrpSpPr>
                <p:cNvPr id="18" name="Grupo 17"/>
                <p:cNvGrpSpPr/>
                <p:nvPr/>
              </p:nvGrpSpPr>
              <p:grpSpPr>
                <a:xfrm>
                  <a:off x="1540815" y="1753273"/>
                  <a:ext cx="2438989" cy="2044499"/>
                  <a:chOff x="1699565" y="1261040"/>
                  <a:chExt cx="2438989" cy="2044499"/>
                </a:xfrm>
              </p:grpSpPr>
              <p:grpSp>
                <p:nvGrpSpPr>
                  <p:cNvPr id="20" name="Grupo 19"/>
                  <p:cNvGrpSpPr/>
                  <p:nvPr/>
                </p:nvGrpSpPr>
                <p:grpSpPr>
                  <a:xfrm>
                    <a:off x="1701722" y="1261040"/>
                    <a:ext cx="2304750" cy="444500"/>
                    <a:chOff x="1115813" y="6214480"/>
                    <a:chExt cx="2304750" cy="444500"/>
                  </a:xfrm>
                </p:grpSpPr>
                <p:sp>
                  <p:nvSpPr>
                    <p:cNvPr id="33" name="CaixaDeTexto 32"/>
                    <p:cNvSpPr txBox="1"/>
                    <p:nvPr/>
                  </p:nvSpPr>
                  <p:spPr>
                    <a:xfrm>
                      <a:off x="1205782" y="6270905"/>
                      <a:ext cx="2214781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pt-BR" sz="1400" b="1" u="sng" dirty="0">
                          <a:solidFill>
                            <a:srgbClr val="FFD04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NELSON</a:t>
                      </a:r>
                      <a:r>
                        <a:rPr lang="pt-BR" sz="1400" b="1" dirty="0">
                          <a:solidFill>
                            <a:srgbClr val="FFD040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	 (76%)</a:t>
                      </a:r>
                    </a:p>
                  </p:txBody>
                </p:sp>
                <p:pic>
                  <p:nvPicPr>
                    <p:cNvPr id="34" name="Imagem 33"/>
                    <p:cNvPicPr>
                      <a:picLocks noChangeAspect="1"/>
                    </p:cNvPicPr>
                    <p:nvPr/>
                  </p:nvPicPr>
                  <p:blipFill rotWithShape="1">
                    <a:blip r:embed="rId3"/>
                    <a:srcRect l="37282" t="53132" r="53002" b="38507"/>
                    <a:stretch/>
                  </p:blipFill>
                  <p:spPr>
                    <a:xfrm>
                      <a:off x="1115813" y="6214480"/>
                      <a:ext cx="431800" cy="4445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1" name="Grupo 20"/>
                  <p:cNvGrpSpPr/>
                  <p:nvPr/>
                </p:nvGrpSpPr>
                <p:grpSpPr>
                  <a:xfrm>
                    <a:off x="1701722" y="1672795"/>
                    <a:ext cx="2016497" cy="444500"/>
                    <a:chOff x="2859024" y="6214480"/>
                    <a:chExt cx="2016497" cy="444500"/>
                  </a:xfrm>
                </p:grpSpPr>
                <p:sp>
                  <p:nvSpPr>
                    <p:cNvPr id="31" name="CaixaDeTexto 30"/>
                    <p:cNvSpPr txBox="1"/>
                    <p:nvPr/>
                  </p:nvSpPr>
                  <p:spPr>
                    <a:xfrm>
                      <a:off x="3200319" y="6270905"/>
                      <a:ext cx="167520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t-BR" sz="1400" b="1" u="sng" dirty="0">
                          <a:solidFill>
                            <a:srgbClr val="4282BD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WINNIPEG	</a:t>
                      </a:r>
                      <a:r>
                        <a:rPr lang="pt-BR" sz="1400" b="1" dirty="0">
                          <a:solidFill>
                            <a:srgbClr val="4282BD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(11%)</a:t>
                      </a:r>
                    </a:p>
                  </p:txBody>
                </p:sp>
                <p:pic>
                  <p:nvPicPr>
                    <p:cNvPr id="32" name="Imagem 31"/>
                    <p:cNvPicPr>
                      <a:picLocks noChangeAspect="1"/>
                    </p:cNvPicPr>
                    <p:nvPr/>
                  </p:nvPicPr>
                  <p:blipFill rotWithShape="1">
                    <a:blip r:embed="rId3">
                      <a:duotone>
                        <a:prstClr val="black"/>
                        <a:srgbClr val="4282BD">
                          <a:tint val="45000"/>
                          <a:satMod val="400000"/>
                        </a:srgbClr>
                      </a:duotone>
                    </a:blip>
                    <a:srcRect l="37282" t="53132" r="53002" b="38507"/>
                    <a:stretch/>
                  </p:blipFill>
                  <p:spPr>
                    <a:xfrm>
                      <a:off x="2859024" y="6214480"/>
                      <a:ext cx="431800" cy="4445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2" name="Grupo 21"/>
                  <p:cNvGrpSpPr/>
                  <p:nvPr/>
                </p:nvGrpSpPr>
                <p:grpSpPr>
                  <a:xfrm>
                    <a:off x="1701722" y="2054928"/>
                    <a:ext cx="2436832" cy="444500"/>
                    <a:chOff x="4157818" y="6207448"/>
                    <a:chExt cx="2436832" cy="444500"/>
                  </a:xfrm>
                </p:grpSpPr>
                <p:sp>
                  <p:nvSpPr>
                    <p:cNvPr id="29" name="CaixaDeTexto 28"/>
                    <p:cNvSpPr txBox="1"/>
                    <p:nvPr/>
                  </p:nvSpPr>
                  <p:spPr>
                    <a:xfrm>
                      <a:off x="4547295" y="6259680"/>
                      <a:ext cx="2047355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t-BR" sz="1400" b="1" u="sng" dirty="0">
                          <a:solidFill>
                            <a:srgbClr val="99C57C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SASKATCHEWAN</a:t>
                      </a:r>
                      <a:r>
                        <a:rPr lang="pt-BR" sz="1400" b="1" dirty="0">
                          <a:solidFill>
                            <a:srgbClr val="99C57C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(9%)</a:t>
                      </a:r>
                    </a:p>
                  </p:txBody>
                </p:sp>
                <p:pic>
                  <p:nvPicPr>
                    <p:cNvPr id="30" name="Imagem 29"/>
                    <p:cNvPicPr>
                      <a:picLocks noChangeAspect="1"/>
                    </p:cNvPicPr>
                    <p:nvPr/>
                  </p:nvPicPr>
                  <p:blipFill rotWithShape="1">
                    <a:blip r:embed="rId3">
                      <a:duotone>
                        <a:prstClr val="black"/>
                        <a:srgbClr val="A4CB8A">
                          <a:tint val="45000"/>
                          <a:satMod val="400000"/>
                        </a:srgbClr>
                      </a:duotone>
                    </a:blip>
                    <a:srcRect l="37282" t="53132" r="53002" b="38507"/>
                    <a:stretch/>
                  </p:blipFill>
                  <p:spPr>
                    <a:xfrm>
                      <a:off x="4157818" y="6207448"/>
                      <a:ext cx="431800" cy="4445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3" name="Grupo 22"/>
                  <p:cNvGrpSpPr/>
                  <p:nvPr/>
                </p:nvGrpSpPr>
                <p:grpSpPr>
                  <a:xfrm>
                    <a:off x="1699565" y="2861039"/>
                    <a:ext cx="1711726" cy="444500"/>
                    <a:chOff x="8170640" y="6601514"/>
                    <a:chExt cx="1711726" cy="444500"/>
                  </a:xfrm>
                </p:grpSpPr>
                <p:sp>
                  <p:nvSpPr>
                    <p:cNvPr id="27" name="CaixaDeTexto 26"/>
                    <p:cNvSpPr txBox="1"/>
                    <p:nvPr/>
                  </p:nvSpPr>
                  <p:spPr>
                    <a:xfrm>
                      <a:off x="8524302" y="6665205"/>
                      <a:ext cx="1358064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t-BR" sz="1400" b="1" u="sng" dirty="0">
                          <a:solidFill>
                            <a:srgbClr val="EB85ED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LAURIE</a:t>
                      </a:r>
                      <a:r>
                        <a:rPr lang="pt-BR" sz="1400" b="1" dirty="0">
                          <a:solidFill>
                            <a:srgbClr val="EB85ED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(&gt; 1%)</a:t>
                      </a:r>
                    </a:p>
                  </p:txBody>
                </p:sp>
                <p:pic>
                  <p:nvPicPr>
                    <p:cNvPr id="28" name="Imagem 27"/>
                    <p:cNvPicPr>
                      <a:picLocks noChangeAspect="1"/>
                    </p:cNvPicPr>
                    <p:nvPr/>
                  </p:nvPicPr>
                  <p:blipFill rotWithShape="1">
                    <a:blip r:embed="rId3">
                      <a:duotone>
                        <a:prstClr val="black"/>
                        <a:srgbClr val="EB85ED">
                          <a:tint val="45000"/>
                          <a:satMod val="400000"/>
                        </a:srgbClr>
                      </a:duotone>
                    </a:blip>
                    <a:srcRect l="37282" t="53132" r="53002" b="38507"/>
                    <a:stretch/>
                  </p:blipFill>
                  <p:spPr>
                    <a:xfrm>
                      <a:off x="8170640" y="6601514"/>
                      <a:ext cx="431800" cy="444500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24" name="Grupo 23"/>
                  <p:cNvGrpSpPr/>
                  <p:nvPr/>
                </p:nvGrpSpPr>
                <p:grpSpPr>
                  <a:xfrm>
                    <a:off x="1699565" y="2462470"/>
                    <a:ext cx="2089152" cy="444500"/>
                    <a:chOff x="9942290" y="5834041"/>
                    <a:chExt cx="2089152" cy="444500"/>
                  </a:xfrm>
                </p:grpSpPr>
                <p:sp>
                  <p:nvSpPr>
                    <p:cNvPr id="25" name="CaixaDeTexto 24"/>
                    <p:cNvSpPr txBox="1"/>
                    <p:nvPr/>
                  </p:nvSpPr>
                  <p:spPr>
                    <a:xfrm>
                      <a:off x="10283848" y="5898209"/>
                      <a:ext cx="1747594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pt-BR" sz="1400" b="1" u="sng" dirty="0">
                          <a:solidFill>
                            <a:srgbClr val="CB2D2D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BURNTWOOD</a:t>
                      </a:r>
                      <a:r>
                        <a:rPr lang="pt-BR" sz="1400" b="1" dirty="0">
                          <a:solidFill>
                            <a:srgbClr val="CB2D2D"/>
                          </a:solidFill>
                          <a:latin typeface="Century Gothic" panose="020B0502020202020204" pitchFamily="34" charset="0"/>
                          <a:cs typeface="Arial" panose="020B0604020202020204" pitchFamily="34" charset="0"/>
                        </a:rPr>
                        <a:t> (4%)</a:t>
                      </a:r>
                    </a:p>
                  </p:txBody>
                </p:sp>
                <p:pic>
                  <p:nvPicPr>
                    <p:cNvPr id="26" name="Imagem 25"/>
                    <p:cNvPicPr>
                      <a:picLocks noChangeAspect="1"/>
                    </p:cNvPicPr>
                    <p:nvPr/>
                  </p:nvPicPr>
                  <p:blipFill rotWithShape="1">
                    <a:blip r:embed="rId3">
                      <a:duotone>
                        <a:prstClr val="black"/>
                        <a:srgbClr val="C00000">
                          <a:tint val="45000"/>
                          <a:satMod val="400000"/>
                        </a:srgbClr>
                      </a:duotone>
                    </a:blip>
                    <a:srcRect l="37282" t="53132" r="53002" b="38507"/>
                    <a:stretch/>
                  </p:blipFill>
                  <p:spPr>
                    <a:xfrm>
                      <a:off x="9942290" y="5834041"/>
                      <a:ext cx="431800" cy="444500"/>
                    </a:xfrm>
                    <a:prstGeom prst="rect">
                      <a:avLst/>
                    </a:prstGeom>
                  </p:spPr>
                </p:pic>
              </p:grpSp>
            </p:grpSp>
            <p:sp>
              <p:nvSpPr>
                <p:cNvPr id="19" name="Retângulo de cantos arredondados 18"/>
                <p:cNvSpPr/>
                <p:nvPr/>
              </p:nvSpPr>
              <p:spPr>
                <a:xfrm>
                  <a:off x="1403053" y="1370682"/>
                  <a:ext cx="3612567" cy="2534194"/>
                </a:xfrm>
                <a:prstGeom prst="roundRect">
                  <a:avLst/>
                </a:prstGeom>
                <a:noFill/>
                <a:ln w="45720">
                  <a:solidFill>
                    <a:schemeClr val="bg2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b="1" dirty="0">
                    <a:latin typeface="Century Gothic" panose="020B0502020202020204" pitchFamily="34" charset="0"/>
                  </a:endParaRPr>
                </a:p>
              </p:txBody>
            </p:sp>
          </p:grpSp>
        </p:grpSp>
        <p:sp>
          <p:nvSpPr>
            <p:cNvPr id="35" name="CaixaDeTexto 34"/>
            <p:cNvSpPr txBox="1"/>
            <p:nvPr/>
          </p:nvSpPr>
          <p:spPr>
            <a:xfrm>
              <a:off x="2092685" y="1452421"/>
              <a:ext cx="22333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BR" sz="1200" b="1" dirty="0">
                  <a:solidFill>
                    <a:schemeClr val="bg1">
                      <a:lumMod val="75000"/>
                    </a:schemeClr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CURRENT CAPABILITY SHARE</a:t>
              </a:r>
              <a:endParaRPr lang="pt-BR" b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Retângulo 35"/>
          <p:cNvSpPr/>
          <p:nvPr/>
        </p:nvSpPr>
        <p:spPr>
          <a:xfrm>
            <a:off x="8108831" y="6604084"/>
            <a:ext cx="39260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MH, COMPILED AND PRODUCED BY THE AUTHOR</a:t>
            </a:r>
            <a:endParaRPr lang="pt-BR" sz="105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09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10134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GENERAL ASSUMPTION #1: ISONOMY BY CAPACITY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4698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WPGRSS AS % OF MH HYDRO CAPABILITY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25" y="1642217"/>
            <a:ext cx="9296262" cy="5061600"/>
          </a:xfrm>
          <a:prstGeom prst="rect">
            <a:avLst/>
          </a:prstGeom>
        </p:spPr>
      </p:pic>
      <p:sp>
        <p:nvSpPr>
          <p:cNvPr id="37" name="Retângulo 36"/>
          <p:cNvSpPr/>
          <p:nvPr/>
        </p:nvSpPr>
        <p:spPr>
          <a:xfrm>
            <a:off x="8108831" y="6604084"/>
            <a:ext cx="39260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MH, COMPILED AND PRODUCED BY THE AUTHOR</a:t>
            </a:r>
            <a:endParaRPr lang="pt-BR" sz="105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33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101345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GENERAL ASSUMPTION #1: ISONOMY BY CAPACITY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787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WPGRSS AS % OF HQ CAPABILITY (FOR ESTIMATIONS OF MODELS 7-10)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87" y="1605828"/>
            <a:ext cx="9295200" cy="513220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108831" y="6604084"/>
            <a:ext cx="39260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MH, COMPILED AND PRODUCED BY THE AUTHOR</a:t>
            </a:r>
            <a:endParaRPr lang="pt-BR" sz="105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1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6189844"/>
              </p:ext>
            </p:extLst>
          </p:nvPr>
        </p:nvGraphicFramePr>
        <p:xfrm>
          <a:off x="698445" y="1071851"/>
          <a:ext cx="11160000" cy="48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181014" y="168546"/>
            <a:ext cx="71769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GENERAL ASSUMPTION #2: REVENUE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6447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MH HYDRO REVENUE AND WPGRSS REVENUE (1978-2058)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13061" y="5892800"/>
            <a:ext cx="126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2000" b="1" dirty="0">
                <a:solidFill>
                  <a:srgbClr val="5B9BD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FACTUAL</a:t>
            </a:r>
            <a:endParaRPr lang="pt-BR" sz="2800" b="1" dirty="0">
              <a:solidFill>
                <a:srgbClr val="5B9BD5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2085" y="5896819"/>
            <a:ext cx="792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2000" b="1" dirty="0">
                <a:solidFill>
                  <a:srgbClr val="ED7D3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IFF17</a:t>
            </a:r>
            <a:endParaRPr lang="pt-BR" sz="2800" b="1" dirty="0">
              <a:solidFill>
                <a:srgbClr val="ED7D3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635652" y="5896819"/>
            <a:ext cx="16900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2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3,5% / YEAR</a:t>
            </a:r>
            <a:endParaRPr lang="pt-BR" sz="2800" b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 rot="16200000">
            <a:off x="-369811" y="3527966"/>
            <a:ext cx="1659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Arial" panose="020B0604020202020204" pitchFamily="34" charset="0"/>
              </a:rPr>
              <a:t>BILLION DOLLARS</a:t>
            </a:r>
          </a:p>
        </p:txBody>
      </p:sp>
      <p:sp>
        <p:nvSpPr>
          <p:cNvPr id="10" name="CaixaDeTexto 9"/>
          <p:cNvSpPr txBox="1"/>
          <p:nvPr/>
        </p:nvSpPr>
        <p:spPr>
          <a:xfrm rot="16200000">
            <a:off x="11078432" y="3527966"/>
            <a:ext cx="1789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Arial" panose="020B0604020202020204" pitchFamily="34" charset="0"/>
              </a:rPr>
              <a:t>MILLION DOLLARS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8108831" y="6604084"/>
            <a:ext cx="39260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MH, COMPILED AND PRODUCED BY THE AUTHOR</a:t>
            </a:r>
            <a:endParaRPr lang="pt-BR" sz="105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7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79245"/>
              </p:ext>
            </p:extLst>
          </p:nvPr>
        </p:nvGraphicFramePr>
        <p:xfrm>
          <a:off x="659179" y="1071853"/>
          <a:ext cx="11160000" cy="48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181014" y="168546"/>
            <a:ext cx="82702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GENERAL ASSUMPTION #3: WATER RENTAL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813061" y="5892800"/>
            <a:ext cx="1269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2000" b="1" dirty="0">
                <a:solidFill>
                  <a:srgbClr val="5B9BD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FACTUAL</a:t>
            </a:r>
            <a:endParaRPr lang="pt-BR" sz="2800" b="1" dirty="0">
              <a:solidFill>
                <a:srgbClr val="5B9BD5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305971" y="5892800"/>
            <a:ext cx="792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2000" b="1" dirty="0">
                <a:solidFill>
                  <a:srgbClr val="ED7D3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IFF17</a:t>
            </a:r>
            <a:endParaRPr lang="pt-BR" sz="2800" b="1" dirty="0">
              <a:solidFill>
                <a:srgbClr val="ED7D31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635651" y="5896819"/>
            <a:ext cx="16900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pt-BR" sz="2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5,5% / YEAR</a:t>
            </a:r>
          </a:p>
          <a:p>
            <a:pPr algn="just"/>
            <a:r>
              <a:rPr lang="pt-BR" sz="12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(CAGR 1978-2017)</a:t>
            </a:r>
            <a:endParaRPr lang="pt-BR" sz="1600" b="1" dirty="0">
              <a:solidFill>
                <a:schemeClr val="accent5">
                  <a:lumMod val="7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 rot="16200000">
            <a:off x="-588622" y="3508730"/>
            <a:ext cx="1789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Arial" panose="020B0604020202020204" pitchFamily="34" charset="0"/>
              </a:rPr>
              <a:t>MILLION DOLLARS</a:t>
            </a:r>
          </a:p>
        </p:txBody>
      </p:sp>
      <p:sp>
        <p:nvSpPr>
          <p:cNvPr id="10" name="CaixaDeTexto 9"/>
          <p:cNvSpPr txBox="1"/>
          <p:nvPr/>
        </p:nvSpPr>
        <p:spPr>
          <a:xfrm rot="16200000">
            <a:off x="11078432" y="3527966"/>
            <a:ext cx="1789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Arial" panose="020B0604020202020204" pitchFamily="34" charset="0"/>
              </a:rPr>
              <a:t>MILLION DOLLARS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81014" y="702521"/>
            <a:ext cx="7948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MH HYDRO WATER RENTALS AND WPGRSS WATER RENTALS (1978-2058)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8108831" y="6604084"/>
            <a:ext cx="39260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MH, COMPILED AND PRODUCED BY THE AUTHOR</a:t>
            </a:r>
            <a:endParaRPr lang="pt-BR" sz="1050" i="1" dirty="0">
              <a:latin typeface="Century Gothic" panose="020B0502020202020204" pitchFamily="34" charset="0"/>
            </a:endParaRPr>
          </a:p>
        </p:txBody>
      </p:sp>
      <p:sp>
        <p:nvSpPr>
          <p:cNvPr id="2" name="Accolade ouvrante 1"/>
          <p:cNvSpPr/>
          <p:nvPr/>
        </p:nvSpPr>
        <p:spPr>
          <a:xfrm rot="5400000">
            <a:off x="6220231" y="1577568"/>
            <a:ext cx="546100" cy="1962964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  <a:latin typeface="Century Gothic" panose="020B0502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261381" y="1637268"/>
            <a:ext cx="246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WHY? ARBITRARY?</a:t>
            </a:r>
          </a:p>
        </p:txBody>
      </p:sp>
    </p:spTree>
    <p:extLst>
      <p:ext uri="{BB962C8B-B14F-4D97-AF65-F5344CB8AC3E}">
        <p14:creationId xmlns:p14="http://schemas.microsoft.com/office/powerpoint/2010/main" val="208595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4521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ADDITIONAL ASSUMPTIONS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78912" y="1518787"/>
            <a:ext cx="42466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1978-2017: CONSUMER PRICE INDEX (CPI)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78912" y="2026787"/>
            <a:ext cx="3578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2017-2058: 2% / Y INFLATION RATE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78912" y="2534787"/>
            <a:ext cx="7477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KEEYASK (2020), CONAWAPA (2027) AND 6 DAMS IN QUEBEC (2020-2030)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78912" y="3068187"/>
            <a:ext cx="8924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MODELS 9 &amp; 10 ASSUME 3.3% ANNUAL INCREASE OF OUTPUT (= AVG 5 LAST YEARS ACNR)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78912" y="3576187"/>
            <a:ext cx="6508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ZERO DEMOGRAPHIC GROWTH IN FORT ALEXANDER/SAGKEENG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47739" y="5140013"/>
            <a:ext cx="97510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u="sng" dirty="0">
                <a:latin typeface="Century Gothic" panose="020B0502020202020204" pitchFamily="34" charset="0"/>
                <a:cs typeface="Arial" panose="020B0604020202020204" pitchFamily="34" charset="0"/>
              </a:rPr>
              <a:t>RECONCILIATION</a:t>
            </a:r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: 	   MH AND MB ARE WILLING TO COMPENSATE UNFAIR GAINS FROM THE PAST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47739" y="5629809"/>
            <a:ext cx="112979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u="sng" dirty="0">
                <a:latin typeface="Century Gothic" panose="020B0502020202020204" pitchFamily="34" charset="0"/>
                <a:cs typeface="Arial" panose="020B0604020202020204" pitchFamily="34" charset="0"/>
              </a:rPr>
              <a:t>NATION TO NATION</a:t>
            </a:r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: MH AND MB RECOGNIZE SGK AS AN EQUAL STAKEHOLDER IN AN UNEQUAL PARTNERSHIP 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655888" y="6119605"/>
            <a:ext cx="88957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u="sng" dirty="0">
                <a:latin typeface="Century Gothic" panose="020B0502020202020204" pitchFamily="34" charset="0"/>
                <a:cs typeface="Arial" panose="020B0604020202020204" pitchFamily="34" charset="0"/>
              </a:rPr>
              <a:t>CO-MANAGEMENT</a:t>
            </a:r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:  MH AND MB ARE ENGAGED IN SHARING BENEFITS AND NOT RISKS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81014" y="4638363"/>
            <a:ext cx="26003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i="1" u="sng" dirty="0">
                <a:latin typeface="Century Gothic" panose="020B0502020202020204" pitchFamily="34" charset="0"/>
                <a:cs typeface="Arial" panose="020B0604020202020204" pitchFamily="34" charset="0"/>
              </a:rPr>
              <a:t>POLITICAL ASSUMPTIONS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181014" y="916417"/>
            <a:ext cx="286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i="1" u="sng" dirty="0">
                <a:latin typeface="Century Gothic" panose="020B0502020202020204" pitchFamily="34" charset="0"/>
                <a:cs typeface="Arial" panose="020B0604020202020204" pitchFamily="34" charset="0"/>
              </a:rPr>
              <a:t>ECONOMIC ASSUMPTIONS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78911" y="4088221"/>
            <a:ext cx="10098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COMMUNITY REVENUE ALTERNATIVES GROW AT SAME RATE AS INFLATION (=ZERO REAL GROWTH)</a:t>
            </a:r>
          </a:p>
        </p:txBody>
      </p:sp>
    </p:spTree>
    <p:extLst>
      <p:ext uri="{BB962C8B-B14F-4D97-AF65-F5344CB8AC3E}">
        <p14:creationId xmlns:p14="http://schemas.microsoft.com/office/powerpoint/2010/main" val="364902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423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THE BRAZILIAN EXPERIENCE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5880101" y="639139"/>
            <a:ext cx="7648646" cy="4593261"/>
            <a:chOff x="1130301" y="2264739"/>
            <a:chExt cx="7648646" cy="4593261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0301" y="2264739"/>
              <a:ext cx="7648646" cy="4593261"/>
            </a:xfrm>
            <a:prstGeom prst="rect">
              <a:avLst/>
            </a:prstGeom>
          </p:spPr>
        </p:pic>
        <p:sp>
          <p:nvSpPr>
            <p:cNvPr id="11" name="Retângulo 10"/>
            <p:cNvSpPr/>
            <p:nvPr/>
          </p:nvSpPr>
          <p:spPr>
            <a:xfrm>
              <a:off x="5703819" y="3853484"/>
              <a:ext cx="148951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BR" sz="3200" b="1" dirty="0">
                  <a:solidFill>
                    <a:srgbClr val="5B9B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6.75%</a:t>
              </a:r>
              <a:r>
                <a:rPr lang="pt-BR" sz="4000" b="1" dirty="0">
                  <a:solidFill>
                    <a:srgbClr val="5B9BD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pt-BR" sz="4800" dirty="0">
                <a:solidFill>
                  <a:srgbClr val="5B9BD5"/>
                </a:solidFill>
              </a:endParaRPr>
            </a:p>
          </p:txBody>
        </p:sp>
      </p:grpSp>
      <p:cxnSp>
        <p:nvCxnSpPr>
          <p:cNvPr id="7" name="Conector angulado 6"/>
          <p:cNvCxnSpPr/>
          <p:nvPr/>
        </p:nvCxnSpPr>
        <p:spPr>
          <a:xfrm rot="5400000" flipH="1" flipV="1">
            <a:off x="9798050" y="4324348"/>
            <a:ext cx="1968502" cy="1041403"/>
          </a:xfrm>
          <a:prstGeom prst="bentConnector3">
            <a:avLst>
              <a:gd name="adj1" fmla="val -323"/>
            </a:avLst>
          </a:prstGeom>
          <a:noFill/>
          <a:ln w="127000" cap="rnd">
            <a:solidFill>
              <a:srgbClr val="5B9BD5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Retângulo 14"/>
          <p:cNvSpPr/>
          <p:nvPr/>
        </p:nvSpPr>
        <p:spPr>
          <a:xfrm>
            <a:off x="6224561" y="5413802"/>
            <a:ext cx="3738523" cy="830997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pt-BR" sz="2400" dirty="0">
                <a:solidFill>
                  <a:srgbClr val="5B9BD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45% GOES TO AFFECTED</a:t>
            </a:r>
          </a:p>
          <a:p>
            <a:pPr algn="ctr"/>
            <a:r>
              <a:rPr lang="pt-BR" sz="2400" dirty="0">
                <a:solidFill>
                  <a:srgbClr val="5B9BD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COMMUNITIES</a:t>
            </a:r>
            <a:endParaRPr lang="pt-BR" sz="4000" dirty="0">
              <a:solidFill>
                <a:srgbClr val="5B9BD5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675">
            <a:off x="4569020" y="3626895"/>
            <a:ext cx="2339125" cy="15990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0274">
            <a:off x="1219404" y="1243525"/>
            <a:ext cx="2990122" cy="19687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07" y="4096033"/>
            <a:ext cx="2799601" cy="14980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8456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423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THE BRAZILIAN EXPERIENCE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5041551" y="1151705"/>
            <a:ext cx="4329799" cy="3033992"/>
            <a:chOff x="6377420" y="1671964"/>
            <a:chExt cx="4907107" cy="3438525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9" r="27436"/>
            <a:stretch/>
          </p:blipFill>
          <p:spPr>
            <a:xfrm>
              <a:off x="6377420" y="1671964"/>
              <a:ext cx="4907107" cy="343852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8" name="Rectangle 17"/>
            <p:cNvSpPr/>
            <p:nvPr/>
          </p:nvSpPr>
          <p:spPr>
            <a:xfrm>
              <a:off x="6377420" y="3262745"/>
              <a:ext cx="1831398" cy="1847744"/>
            </a:xfrm>
            <a:prstGeom prst="rect">
              <a:avLst/>
            </a:prstGeom>
            <a:solidFill>
              <a:srgbClr val="D8ED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latin typeface="Century Gothic" panose="020B0502020202020204" pitchFamily="34" charset="0"/>
              </a:endParaRPr>
            </a:p>
          </p:txBody>
        </p:sp>
      </p:grp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3" b="4117"/>
          <a:stretch/>
        </p:blipFill>
        <p:spPr>
          <a:xfrm>
            <a:off x="2377227" y="2555335"/>
            <a:ext cx="4280263" cy="3740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tângulo 12"/>
          <p:cNvSpPr/>
          <p:nvPr/>
        </p:nvSpPr>
        <p:spPr>
          <a:xfrm>
            <a:off x="6839527" y="4425698"/>
            <a:ext cx="3903619" cy="150810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r"/>
            <a:r>
              <a:rPr lang="pt-BR" sz="2800" b="1" dirty="0">
                <a:solidFill>
                  <a:srgbClr val="5B9BD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 LAW | 189 DAMS 710 MUNICIPALITES </a:t>
            </a:r>
          </a:p>
          <a:p>
            <a:pPr algn="r"/>
            <a:r>
              <a:rPr lang="pt-BR" sz="3600" b="1" u="sng" dirty="0">
                <a:solidFill>
                  <a:srgbClr val="5B9BD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12%</a:t>
            </a:r>
            <a:r>
              <a:rPr lang="pt-BR" sz="2800" b="1" dirty="0">
                <a:solidFill>
                  <a:srgbClr val="5B9BD5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OF ALL CITIES</a:t>
            </a:r>
          </a:p>
        </p:txBody>
      </p:sp>
      <p:sp>
        <p:nvSpPr>
          <p:cNvPr id="21" name="CaixaDeTexto 11"/>
          <p:cNvSpPr txBox="1"/>
          <p:nvPr/>
        </p:nvSpPr>
        <p:spPr>
          <a:xfrm>
            <a:off x="295313" y="920872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Century Gothic" panose="020B0502020202020204" pitchFamily="34" charset="0"/>
                <a:cs typeface="Arial" panose="020B0604020202020204" pitchFamily="34" charset="0"/>
              </a:rPr>
              <a:t>EXTERNALITY</a:t>
            </a:r>
          </a:p>
        </p:txBody>
      </p:sp>
      <p:sp>
        <p:nvSpPr>
          <p:cNvPr id="22" name="CaixaDeTexto 11"/>
          <p:cNvSpPr txBox="1"/>
          <p:nvPr/>
        </p:nvSpPr>
        <p:spPr>
          <a:xfrm>
            <a:off x="308012" y="1522237"/>
            <a:ext cx="1712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Century Gothic" panose="020B0502020202020204" pitchFamily="34" charset="0"/>
                <a:cs typeface="Arial" panose="020B0604020202020204" pitchFamily="34" charset="0"/>
              </a:rPr>
              <a:t>ROYALTIES</a:t>
            </a:r>
          </a:p>
        </p:txBody>
      </p:sp>
      <p:sp>
        <p:nvSpPr>
          <p:cNvPr id="23" name="CaixaDeTexto 11"/>
          <p:cNvSpPr txBox="1"/>
          <p:nvPr/>
        </p:nvSpPr>
        <p:spPr>
          <a:xfrm>
            <a:off x="346041" y="2091840"/>
            <a:ext cx="1636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Century Gothic" panose="020B0502020202020204" pitchFamily="34" charset="0"/>
                <a:cs typeface="Arial" panose="020B0604020202020204" pitchFamily="34" charset="0"/>
              </a:rPr>
              <a:t>ISONOMY</a:t>
            </a:r>
          </a:p>
        </p:txBody>
      </p:sp>
    </p:spTree>
    <p:extLst>
      <p:ext uri="{BB962C8B-B14F-4D97-AF65-F5344CB8AC3E}">
        <p14:creationId xmlns:p14="http://schemas.microsoft.com/office/powerpoint/2010/main" val="102396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15" y="645071"/>
            <a:ext cx="8905195" cy="6212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11"/>
          <p:cNvSpPr txBox="1"/>
          <p:nvPr/>
        </p:nvSpPr>
        <p:spPr>
          <a:xfrm>
            <a:off x="181014" y="168546"/>
            <a:ext cx="5423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THE BRAZILIAN EXPERIENCE</a:t>
            </a:r>
          </a:p>
        </p:txBody>
      </p:sp>
      <p:sp>
        <p:nvSpPr>
          <p:cNvPr id="7" name="Retângulo 15"/>
          <p:cNvSpPr/>
          <p:nvPr/>
        </p:nvSpPr>
        <p:spPr>
          <a:xfrm>
            <a:off x="0" y="6575137"/>
            <a:ext cx="181331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NEXO JOURNAL</a:t>
            </a:r>
            <a:endParaRPr lang="pt-BR" sz="1050" i="1" dirty="0">
              <a:latin typeface="Century Gothic" panose="020B0502020202020204" pitchFamily="34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753833" y="1690578"/>
            <a:ext cx="3211031" cy="5011518"/>
          </a:xfrm>
          <a:prstGeom prst="roundRect">
            <a:avLst/>
          </a:prstGeom>
          <a:noFill/>
          <a:ln w="7620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97527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4649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THE QUEBECER EXPERIENCE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700" y="942975"/>
            <a:ext cx="4827209" cy="3219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97" y="1104900"/>
            <a:ext cx="4084264" cy="5238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tângulo 9"/>
          <p:cNvSpPr/>
          <p:nvPr/>
        </p:nvSpPr>
        <p:spPr>
          <a:xfrm>
            <a:off x="2129133" y="4738747"/>
            <a:ext cx="8915400" cy="1261884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latin typeface="Century Gothic" panose="020B0502020202020204" pitchFamily="34" charset="0"/>
                <a:cs typeface="Arial" panose="020B0604020202020204" pitchFamily="34" charset="0"/>
              </a:rPr>
              <a:t>11 DAMS</a:t>
            </a:r>
          </a:p>
          <a:p>
            <a:pPr algn="ctr"/>
            <a:r>
              <a:rPr lang="pt-BR" sz="2400" dirty="0">
                <a:latin typeface="Century Gothic" panose="020B0502020202020204" pitchFamily="34" charset="0"/>
                <a:cs typeface="Arial" panose="020B0604020202020204" pitchFamily="34" charset="0"/>
              </a:rPr>
              <a:t>8 COMMUNITIES</a:t>
            </a:r>
          </a:p>
          <a:p>
            <a:pPr algn="ctr"/>
            <a:r>
              <a:rPr lang="pt-BR" sz="2800" b="1" dirty="0">
                <a:latin typeface="Century Gothic" panose="020B0502020202020204" pitchFamily="34" charset="0"/>
                <a:cs typeface="Arial" panose="020B0604020202020204" pitchFamily="34" charset="0"/>
              </a:rPr>
              <a:t>1 AGREEMENT</a:t>
            </a:r>
            <a:endParaRPr lang="pt-BR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83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256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COMPARING THE MODELS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3809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VALUE OF THE DEAL (IN C$2017)</a:t>
            </a:r>
          </a:p>
        </p:txBody>
      </p:sp>
      <p:sp>
        <p:nvSpPr>
          <p:cNvPr id="2" name="Chave direita 1"/>
          <p:cNvSpPr/>
          <p:nvPr/>
        </p:nvSpPr>
        <p:spPr>
          <a:xfrm rot="5400000">
            <a:off x="1572418" y="4805867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3" name="Chave direita 12"/>
          <p:cNvSpPr/>
          <p:nvPr/>
        </p:nvSpPr>
        <p:spPr>
          <a:xfrm rot="5400000">
            <a:off x="3502818" y="4805867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5" name="Chave direita 14"/>
          <p:cNvSpPr/>
          <p:nvPr/>
        </p:nvSpPr>
        <p:spPr>
          <a:xfrm rot="5400000">
            <a:off x="54332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6" name="Chave direita 15"/>
          <p:cNvSpPr/>
          <p:nvPr/>
        </p:nvSpPr>
        <p:spPr>
          <a:xfrm rot="5400000">
            <a:off x="73636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7" name="Chave direita 16"/>
          <p:cNvSpPr/>
          <p:nvPr/>
        </p:nvSpPr>
        <p:spPr>
          <a:xfrm rot="5400000">
            <a:off x="92940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386273" y="5920013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MH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316673" y="592001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BR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5266309" y="592001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MB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183885" y="5920013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QC</a:t>
            </a:r>
            <a:r>
              <a:rPr lang="pt-BR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9066997" y="5920013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QC</a:t>
            </a:r>
            <a:r>
              <a:rPr lang="pt-BR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10417429" y="5920013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AVG</a:t>
            </a:r>
          </a:p>
        </p:txBody>
      </p:sp>
      <p:sp>
        <p:nvSpPr>
          <p:cNvPr id="36" name="CaixaDeTexto 18"/>
          <p:cNvSpPr txBox="1"/>
          <p:nvPr/>
        </p:nvSpPr>
        <p:spPr>
          <a:xfrm>
            <a:off x="885334" y="4917652"/>
            <a:ext cx="1555233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THIS IS THE 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CURRENT OFFER</a:t>
            </a:r>
          </a:p>
        </p:txBody>
      </p:sp>
      <p:sp>
        <p:nvSpPr>
          <p:cNvPr id="38" name="CaixaDeTexto 18"/>
          <p:cNvSpPr txBox="1"/>
          <p:nvPr/>
        </p:nvSpPr>
        <p:spPr>
          <a:xfrm>
            <a:off x="2770851" y="2853601"/>
            <a:ext cx="1635384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THIS IS WHAT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THE DEAL WOULD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LOOK LIKE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WERE MH 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SUBJECT 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TO BRAZILIAN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LAWS</a:t>
            </a:r>
          </a:p>
        </p:txBody>
      </p:sp>
      <p:sp>
        <p:nvSpPr>
          <p:cNvPr id="39" name="CaixaDeTexto 18"/>
          <p:cNvSpPr txBox="1"/>
          <p:nvPr/>
        </p:nvSpPr>
        <p:spPr>
          <a:xfrm>
            <a:off x="4762968" y="1822004"/>
            <a:ext cx="1511952" cy="160043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THIS IS WHAT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THE DEAL 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WOULD LOOK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LIKE IF MB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GAVE ALL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WATER RENTALS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TO SAGKEEN</a:t>
            </a:r>
          </a:p>
        </p:txBody>
      </p:sp>
      <p:sp>
        <p:nvSpPr>
          <p:cNvPr id="40" name="CaixaDeTexto 18"/>
          <p:cNvSpPr txBox="1"/>
          <p:nvPr/>
        </p:nvSpPr>
        <p:spPr>
          <a:xfrm>
            <a:off x="6613217" y="3317214"/>
            <a:ext cx="1672253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THIS IS WHAT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SAGKEEN WOULD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RECEIVE IF THEY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WERE IN THE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JAMES BAY AREA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(FIX VALUE)</a:t>
            </a:r>
          </a:p>
        </p:txBody>
      </p:sp>
      <p:sp>
        <p:nvSpPr>
          <p:cNvPr id="41" name="CaixaDeTexto 18"/>
          <p:cNvSpPr txBox="1"/>
          <p:nvPr/>
        </p:nvSpPr>
        <p:spPr>
          <a:xfrm>
            <a:off x="8517803" y="1468606"/>
            <a:ext cx="1737976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THIS IS WHAT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SAGKEEN WOULD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RECEIVE IF THEY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WERE IN THE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JAMES BAY AREA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(VARIABLE VALUE)</a:t>
            </a:r>
          </a:p>
        </p:txBody>
      </p:sp>
      <p:cxnSp>
        <p:nvCxnSpPr>
          <p:cNvPr id="6" name="Connecteur droit 5"/>
          <p:cNvCxnSpPr>
            <a:stCxn id="36" idx="2"/>
          </p:cNvCxnSpPr>
          <p:nvPr/>
        </p:nvCxnSpPr>
        <p:spPr>
          <a:xfrm>
            <a:off x="1662951" y="5440872"/>
            <a:ext cx="0" cy="173825"/>
          </a:xfrm>
          <a:prstGeom prst="line">
            <a:avLst/>
          </a:prstGeom>
          <a:ln w="76200" cap="sq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38" idx="2"/>
          </p:cNvCxnSpPr>
          <p:nvPr/>
        </p:nvCxnSpPr>
        <p:spPr>
          <a:xfrm>
            <a:off x="3588543" y="4454039"/>
            <a:ext cx="0" cy="1160659"/>
          </a:xfrm>
          <a:prstGeom prst="line">
            <a:avLst/>
          </a:prstGeom>
          <a:ln w="76200" cap="sq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39" idx="2"/>
          </p:cNvCxnSpPr>
          <p:nvPr/>
        </p:nvCxnSpPr>
        <p:spPr>
          <a:xfrm flipH="1">
            <a:off x="5518943" y="3422442"/>
            <a:ext cx="1" cy="2192256"/>
          </a:xfrm>
          <a:prstGeom prst="line">
            <a:avLst/>
          </a:prstGeom>
          <a:ln w="76200" cap="sq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>
            <a:stCxn id="40" idx="2"/>
          </p:cNvCxnSpPr>
          <p:nvPr/>
        </p:nvCxnSpPr>
        <p:spPr>
          <a:xfrm flipH="1">
            <a:off x="7449343" y="4702209"/>
            <a:ext cx="1" cy="912488"/>
          </a:xfrm>
          <a:prstGeom prst="line">
            <a:avLst/>
          </a:prstGeom>
          <a:ln w="76200" cap="sq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>
            <a:stCxn id="41" idx="2"/>
          </p:cNvCxnSpPr>
          <p:nvPr/>
        </p:nvCxnSpPr>
        <p:spPr>
          <a:xfrm>
            <a:off x="9386791" y="2853601"/>
            <a:ext cx="0" cy="2761097"/>
          </a:xfrm>
          <a:prstGeom prst="line">
            <a:avLst/>
          </a:prstGeom>
          <a:ln w="76200" cap="sq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ixaDeTexto 18"/>
          <p:cNvSpPr txBox="1"/>
          <p:nvPr/>
        </p:nvSpPr>
        <p:spPr>
          <a:xfrm>
            <a:off x="10011067" y="4054760"/>
            <a:ext cx="1532792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THIS THE MEAN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VALUE BETWEEN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ALL PROPOSED</a:t>
            </a:r>
          </a:p>
          <a:p>
            <a:pPr algn="ctr"/>
            <a:r>
              <a:rPr lang="pt-BR" sz="1400" b="1" dirty="0">
                <a:latin typeface="Century Gothic" panose="020B0502020202020204" pitchFamily="34" charset="0"/>
                <a:cs typeface="Arial" panose="020B0604020202020204" pitchFamily="34" charset="0"/>
              </a:rPr>
              <a:t>ALTERNATIVES</a:t>
            </a:r>
          </a:p>
        </p:txBody>
      </p:sp>
      <p:cxnSp>
        <p:nvCxnSpPr>
          <p:cNvPr id="55" name="Connecteur droit 54"/>
          <p:cNvCxnSpPr/>
          <p:nvPr/>
        </p:nvCxnSpPr>
        <p:spPr>
          <a:xfrm flipH="1">
            <a:off x="10777463" y="5007525"/>
            <a:ext cx="1" cy="912488"/>
          </a:xfrm>
          <a:prstGeom prst="line">
            <a:avLst/>
          </a:prstGeom>
          <a:ln w="76200" cap="sq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24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196975"/>
            <a:ext cx="10974387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181014" y="168546"/>
            <a:ext cx="5256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COMPARING THE MODELS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3809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VALUE OF THE DEAL (IN C$2017)</a:t>
            </a:r>
          </a:p>
        </p:txBody>
      </p:sp>
      <p:sp>
        <p:nvSpPr>
          <p:cNvPr id="10" name="CaixaDeTexto 9"/>
          <p:cNvSpPr txBox="1"/>
          <p:nvPr/>
        </p:nvSpPr>
        <p:spPr>
          <a:xfrm rot="16200000">
            <a:off x="10991349" y="3275111"/>
            <a:ext cx="1789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Arial" panose="020B0604020202020204" pitchFamily="34" charset="0"/>
              </a:rPr>
              <a:t>MILLION DOLLARS</a:t>
            </a:r>
          </a:p>
        </p:txBody>
      </p:sp>
      <p:sp>
        <p:nvSpPr>
          <p:cNvPr id="2" name="Chave direita 1"/>
          <p:cNvSpPr/>
          <p:nvPr/>
        </p:nvSpPr>
        <p:spPr>
          <a:xfrm rot="5400000">
            <a:off x="1572418" y="4805867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3" name="Chave direita 12"/>
          <p:cNvSpPr/>
          <p:nvPr/>
        </p:nvSpPr>
        <p:spPr>
          <a:xfrm rot="5400000">
            <a:off x="3502818" y="4805867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5" name="Chave direita 14"/>
          <p:cNvSpPr/>
          <p:nvPr/>
        </p:nvSpPr>
        <p:spPr>
          <a:xfrm rot="5400000">
            <a:off x="54332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6" name="Chave direita 15"/>
          <p:cNvSpPr/>
          <p:nvPr/>
        </p:nvSpPr>
        <p:spPr>
          <a:xfrm rot="5400000">
            <a:off x="73636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7" name="Chave direita 16"/>
          <p:cNvSpPr/>
          <p:nvPr/>
        </p:nvSpPr>
        <p:spPr>
          <a:xfrm rot="5400000">
            <a:off x="92940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386273" y="5920013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MH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316673" y="592001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BR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5266309" y="592001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MB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183885" y="5920013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QC</a:t>
            </a:r>
            <a:r>
              <a:rPr lang="pt-BR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9066997" y="5920013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QC</a:t>
            </a:r>
            <a:r>
              <a:rPr lang="pt-BR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10417429" y="5920013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AVG</a:t>
            </a:r>
          </a:p>
        </p:txBody>
      </p:sp>
      <p:sp>
        <p:nvSpPr>
          <p:cNvPr id="25" name="Retângulo 24"/>
          <p:cNvSpPr/>
          <p:nvPr/>
        </p:nvSpPr>
        <p:spPr>
          <a:xfrm>
            <a:off x="819658" y="4789289"/>
            <a:ext cx="683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38.9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835186" y="4798814"/>
            <a:ext cx="683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20.9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2762676" y="3320743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376.7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3727254" y="2534363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608.8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4705899" y="2662287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583.9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30" name="Retângulo 29"/>
          <p:cNvSpPr/>
          <p:nvPr/>
        </p:nvSpPr>
        <p:spPr>
          <a:xfrm>
            <a:off x="5683066" y="1196975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996.3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31" name="Retângulo 30"/>
          <p:cNvSpPr/>
          <p:nvPr/>
        </p:nvSpPr>
        <p:spPr>
          <a:xfrm>
            <a:off x="6740743" y="4774895"/>
            <a:ext cx="683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44.4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32" name="Retângulo 31"/>
          <p:cNvSpPr/>
          <p:nvPr/>
        </p:nvSpPr>
        <p:spPr>
          <a:xfrm>
            <a:off x="7624852" y="4493954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115.6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10538773" y="3428999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350.3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9589266" y="4293899"/>
            <a:ext cx="8258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155.7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8696543" y="4580338"/>
            <a:ext cx="683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000" dirty="0">
                <a:latin typeface="Century Gothic" panose="020B0502020202020204" pitchFamily="34" charset="0"/>
                <a:cs typeface="Arial" panose="020B0604020202020204" pitchFamily="34" charset="0"/>
              </a:rPr>
              <a:t>87.9</a:t>
            </a:r>
            <a:endParaRPr lang="pt-BR" sz="2800" dirty="0">
              <a:latin typeface="Century Gothic" panose="020B0502020202020204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8392562" y="6590542"/>
            <a:ext cx="363753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COMPILED AND PRODUCED BY THE AUTHOR</a:t>
            </a:r>
            <a:endParaRPr lang="pt-BR" sz="1050" i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8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5256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COMPARING THE MODELS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4039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PROJECTED PAYMENTS (2017-2058)</a:t>
            </a:r>
          </a:p>
        </p:txBody>
      </p:sp>
      <p:sp>
        <p:nvSpPr>
          <p:cNvPr id="10" name="CaixaDeTexto 9"/>
          <p:cNvSpPr txBox="1"/>
          <p:nvPr/>
        </p:nvSpPr>
        <p:spPr>
          <a:xfrm rot="16200000">
            <a:off x="10673188" y="3275111"/>
            <a:ext cx="24256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Arial" panose="020B0604020202020204" pitchFamily="34" charset="0"/>
              </a:rPr>
              <a:t>MILLION DOLLARS / YEAR</a:t>
            </a:r>
          </a:p>
        </p:txBody>
      </p:sp>
      <p:sp>
        <p:nvSpPr>
          <p:cNvPr id="2" name="Chave direita 1"/>
          <p:cNvSpPr/>
          <p:nvPr/>
        </p:nvSpPr>
        <p:spPr>
          <a:xfrm rot="5400000">
            <a:off x="1572418" y="4805867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3" name="Chave direita 12"/>
          <p:cNvSpPr/>
          <p:nvPr/>
        </p:nvSpPr>
        <p:spPr>
          <a:xfrm rot="5400000">
            <a:off x="3502818" y="4805867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5" name="Chave direita 14"/>
          <p:cNvSpPr/>
          <p:nvPr/>
        </p:nvSpPr>
        <p:spPr>
          <a:xfrm rot="5400000">
            <a:off x="54332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6" name="Chave direita 15"/>
          <p:cNvSpPr/>
          <p:nvPr/>
        </p:nvSpPr>
        <p:spPr>
          <a:xfrm rot="5400000">
            <a:off x="73636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7" name="Chave direita 16"/>
          <p:cNvSpPr/>
          <p:nvPr/>
        </p:nvSpPr>
        <p:spPr>
          <a:xfrm rot="5400000">
            <a:off x="9294018" y="4805866"/>
            <a:ext cx="171450" cy="1789112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386273" y="5920013"/>
            <a:ext cx="55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MH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316673" y="592001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BR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5266309" y="5920013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MB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183885" y="5920013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QC</a:t>
            </a:r>
            <a:r>
              <a:rPr lang="pt-BR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9066997" y="5920013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QC</a:t>
            </a:r>
            <a:r>
              <a:rPr lang="pt-BR" baseline="30000" dirty="0">
                <a:latin typeface="Century Gothic" panose="020B0502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10417429" y="5920013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AVG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8392562" y="6590542"/>
            <a:ext cx="363753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05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COMPILED AND PRODUCED BY THE AUTHOR</a:t>
            </a:r>
            <a:endParaRPr lang="pt-BR" sz="1050" i="1" dirty="0">
              <a:latin typeface="Century Gothic" panose="020B0502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6975"/>
            <a:ext cx="10968037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93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6487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THE MEANING OF THOSE VALUES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8720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COMPARING MH/BS1 DEAL WITH ALTERNATIVE EXISTING REVENUE RESOURCES</a:t>
            </a:r>
          </a:p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IN THE SGK COMMUNITY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10" y="2048768"/>
            <a:ext cx="1362687" cy="13047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535" y="2026283"/>
            <a:ext cx="1304700" cy="13047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866" y="2026283"/>
            <a:ext cx="1304700" cy="1304700"/>
          </a:xfrm>
          <a:prstGeom prst="rect">
            <a:avLst/>
          </a:prstGeom>
        </p:spPr>
      </p:pic>
      <p:sp>
        <p:nvSpPr>
          <p:cNvPr id="26" name="Retângulo 25"/>
          <p:cNvSpPr/>
          <p:nvPr/>
        </p:nvSpPr>
        <p:spPr>
          <a:xfrm>
            <a:off x="1904735" y="3488130"/>
            <a:ext cx="1471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38.9MI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3787958" y="3494534"/>
            <a:ext cx="17011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350.3MI</a:t>
            </a:r>
            <a:endParaRPr lang="pt-BR" sz="4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492" y="1993830"/>
            <a:ext cx="1435170" cy="1435170"/>
          </a:xfrm>
          <a:prstGeom prst="rect">
            <a:avLst/>
          </a:prstGeom>
        </p:spPr>
      </p:pic>
      <p:sp>
        <p:nvSpPr>
          <p:cNvPr id="32" name="Retângulo 31"/>
          <p:cNvSpPr/>
          <p:nvPr/>
        </p:nvSpPr>
        <p:spPr>
          <a:xfrm>
            <a:off x="5947617" y="3494534"/>
            <a:ext cx="17011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417.1MI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8274954" y="3483725"/>
            <a:ext cx="1471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72.1MI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10472130" y="3505297"/>
            <a:ext cx="1471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64.3MI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107784" y="3467294"/>
            <a:ext cx="13596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TOTAL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6" name="Retângulo 35"/>
          <p:cNvSpPr/>
          <p:nvPr/>
        </p:nvSpPr>
        <p:spPr>
          <a:xfrm>
            <a:off x="2063432" y="4986914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4.0%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3983294" y="4925358"/>
            <a:ext cx="1489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35.7%</a:t>
            </a:r>
            <a:r>
              <a:rPr lang="pt-BR" sz="4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pt-BR" sz="4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6182367" y="4986914"/>
            <a:ext cx="13468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40.5%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8443917" y="4925358"/>
            <a:ext cx="12618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7.4%</a:t>
            </a:r>
            <a:r>
              <a:rPr lang="pt-BR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0620507" y="4950044"/>
            <a:ext cx="12618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6.6%</a:t>
            </a:r>
            <a:r>
              <a:rPr lang="pt-BR" sz="4000" b="1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06174" y="4950044"/>
            <a:ext cx="144943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AS % </a:t>
            </a:r>
          </a:p>
          <a:p>
            <a:pPr algn="ctr"/>
            <a:r>
              <a:rPr lang="pt-BR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COMMUNITY</a:t>
            </a:r>
          </a:p>
          <a:p>
            <a:pPr algn="ctr"/>
            <a:r>
              <a:rPr lang="pt-BR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REVENUE</a:t>
            </a:r>
          </a:p>
          <a:p>
            <a:pPr algn="ctr"/>
            <a:r>
              <a:rPr lang="pt-BR" sz="1600" b="1" dirty="0">
                <a:latin typeface="Century Gothic" panose="020B0502020202020204" pitchFamily="34" charset="0"/>
                <a:cs typeface="Arial" panose="020B0604020202020204" pitchFamily="34" charset="0"/>
              </a:rPr>
              <a:t>(EX: 2018) </a:t>
            </a:r>
            <a:endParaRPr lang="pt-BR" sz="3600" dirty="0">
              <a:latin typeface="Century Gothic" panose="020B0502020202020204" pitchFamily="34" charset="0"/>
            </a:endParaRPr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588" y="1969453"/>
            <a:ext cx="1435170" cy="1435170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1910603" y="1500651"/>
            <a:ext cx="1359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CURRENT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PROPOSAL</a:t>
            </a:r>
          </a:p>
        </p:txBody>
      </p:sp>
      <p:sp>
        <p:nvSpPr>
          <p:cNvPr id="52" name="Retângulo 51"/>
          <p:cNvSpPr/>
          <p:nvPr/>
        </p:nvSpPr>
        <p:spPr>
          <a:xfrm>
            <a:off x="5970450" y="1620702"/>
            <a:ext cx="1502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SUPERSTORE</a:t>
            </a:r>
          </a:p>
        </p:txBody>
      </p:sp>
      <p:sp>
        <p:nvSpPr>
          <p:cNvPr id="53" name="Retângulo 52"/>
          <p:cNvSpPr/>
          <p:nvPr/>
        </p:nvSpPr>
        <p:spPr>
          <a:xfrm>
            <a:off x="8649687" y="16207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VLT</a:t>
            </a:r>
          </a:p>
        </p:txBody>
      </p:sp>
      <p:sp>
        <p:nvSpPr>
          <p:cNvPr id="54" name="Retângulo 53"/>
          <p:cNvSpPr/>
          <p:nvPr/>
        </p:nvSpPr>
        <p:spPr>
          <a:xfrm>
            <a:off x="10746243" y="1600121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BINGO</a:t>
            </a:r>
          </a:p>
        </p:txBody>
      </p:sp>
      <p:sp>
        <p:nvSpPr>
          <p:cNvPr id="55" name="Retângulo 54"/>
          <p:cNvSpPr/>
          <p:nvPr/>
        </p:nvSpPr>
        <p:spPr>
          <a:xfrm>
            <a:off x="8957961" y="6452042"/>
            <a:ext cx="31898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FORT ALEXANDER (2013-2017)</a:t>
            </a:r>
          </a:p>
          <a:p>
            <a:pPr algn="r"/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 PRODUCED BY THE AUTHOR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10325100" y="4820266"/>
            <a:ext cx="1544135" cy="967442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56" name="Elipse 55"/>
          <p:cNvSpPr/>
          <p:nvPr/>
        </p:nvSpPr>
        <p:spPr>
          <a:xfrm>
            <a:off x="1818370" y="4795580"/>
            <a:ext cx="1544135" cy="967442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29" name="Retângulo 8"/>
          <p:cNvSpPr/>
          <p:nvPr/>
        </p:nvSpPr>
        <p:spPr>
          <a:xfrm>
            <a:off x="3902492" y="1484392"/>
            <a:ext cx="15937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ALTERNATIVE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PROPOSAL</a:t>
            </a:r>
          </a:p>
        </p:txBody>
      </p:sp>
    </p:spTree>
    <p:extLst>
      <p:ext uri="{BB962C8B-B14F-4D97-AF65-F5344CB8AC3E}">
        <p14:creationId xmlns:p14="http://schemas.microsoft.com/office/powerpoint/2010/main" val="240377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9" grpId="0"/>
      <p:bldP spid="52" grpId="0"/>
      <p:bldP spid="53" grpId="0"/>
      <p:bldP spid="54" grpId="0"/>
      <p:bldP spid="55" grpId="0"/>
      <p:bldP spid="11" grpId="0" animBg="1"/>
      <p:bldP spid="11" grpId="1" animBg="1"/>
      <p:bldP spid="56" grpId="0" animBg="1"/>
      <p:bldP spid="56" grpId="1" animBg="1"/>
      <p:bldP spid="2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6487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THE MEANING OF THOSE VALUES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8720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COMPARING MH/BS1 DEAL WITH ALTERNATIVE EXISTING REVENUE RESOURCES</a:t>
            </a:r>
          </a:p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IN THE SGK COMMUNITY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10" y="2048768"/>
            <a:ext cx="1362687" cy="13047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535" y="2026283"/>
            <a:ext cx="1304700" cy="13047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866" y="2026283"/>
            <a:ext cx="1304700" cy="1304700"/>
          </a:xfrm>
          <a:prstGeom prst="rect">
            <a:avLst/>
          </a:prstGeom>
        </p:spPr>
      </p:pic>
      <p:sp>
        <p:nvSpPr>
          <p:cNvPr id="26" name="Retângulo 25"/>
          <p:cNvSpPr/>
          <p:nvPr/>
        </p:nvSpPr>
        <p:spPr>
          <a:xfrm>
            <a:off x="1904735" y="3488130"/>
            <a:ext cx="1471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38.9MI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3787958" y="3494534"/>
            <a:ext cx="17011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350.3MI</a:t>
            </a:r>
            <a:endParaRPr lang="pt-BR" sz="4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492" y="1993830"/>
            <a:ext cx="1435170" cy="1435170"/>
          </a:xfrm>
          <a:prstGeom prst="rect">
            <a:avLst/>
          </a:prstGeom>
        </p:spPr>
      </p:pic>
      <p:sp>
        <p:nvSpPr>
          <p:cNvPr id="32" name="Retângulo 31"/>
          <p:cNvSpPr/>
          <p:nvPr/>
        </p:nvSpPr>
        <p:spPr>
          <a:xfrm>
            <a:off x="5947617" y="3494534"/>
            <a:ext cx="17011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417.1MI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8274954" y="3483725"/>
            <a:ext cx="1471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72.1MI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10472130" y="3505297"/>
            <a:ext cx="1471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64.3MI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184215" y="3467294"/>
            <a:ext cx="13596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TOTAL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6" name="Retângulo 35"/>
          <p:cNvSpPr/>
          <p:nvPr/>
        </p:nvSpPr>
        <p:spPr>
          <a:xfrm>
            <a:off x="2257539" y="4439706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121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4027680" y="4466972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1.092</a:t>
            </a:r>
            <a:endParaRPr lang="pt-BR" sz="4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6166730" y="4466972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1.238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8556272" y="4466972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224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10516515" y="4466972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201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4967" y="4466972"/>
            <a:ext cx="15616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PC/YEAR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IN $C (AVG)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2" name="Retângulo 41"/>
          <p:cNvSpPr/>
          <p:nvPr/>
        </p:nvSpPr>
        <p:spPr>
          <a:xfrm>
            <a:off x="2318952" y="5486928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10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3" name="Retângulo 42"/>
          <p:cNvSpPr/>
          <p:nvPr/>
        </p:nvSpPr>
        <p:spPr>
          <a:xfrm>
            <a:off x="4312212" y="5517705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91</a:t>
            </a:r>
            <a:endParaRPr lang="pt-BR" sz="4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6320692" y="5541689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103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5" name="Retângulo 44"/>
          <p:cNvSpPr/>
          <p:nvPr/>
        </p:nvSpPr>
        <p:spPr>
          <a:xfrm>
            <a:off x="8670084" y="5541689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18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6" name="Retângulo 45"/>
          <p:cNvSpPr/>
          <p:nvPr/>
        </p:nvSpPr>
        <p:spPr>
          <a:xfrm>
            <a:off x="10744141" y="5541086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16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588" y="1969453"/>
            <a:ext cx="1435170" cy="1435170"/>
          </a:xfrm>
          <a:prstGeom prst="rect">
            <a:avLst/>
          </a:prstGeom>
        </p:spPr>
      </p:pic>
      <p:sp>
        <p:nvSpPr>
          <p:cNvPr id="52" name="Retângulo 51"/>
          <p:cNvSpPr/>
          <p:nvPr/>
        </p:nvSpPr>
        <p:spPr>
          <a:xfrm>
            <a:off x="5970450" y="1620702"/>
            <a:ext cx="1502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SUPERSTORE</a:t>
            </a:r>
          </a:p>
        </p:txBody>
      </p:sp>
      <p:sp>
        <p:nvSpPr>
          <p:cNvPr id="53" name="Retângulo 52"/>
          <p:cNvSpPr/>
          <p:nvPr/>
        </p:nvSpPr>
        <p:spPr>
          <a:xfrm>
            <a:off x="8649687" y="1620702"/>
            <a:ext cx="5437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VLT</a:t>
            </a:r>
          </a:p>
        </p:txBody>
      </p:sp>
      <p:sp>
        <p:nvSpPr>
          <p:cNvPr id="54" name="Retângulo 53"/>
          <p:cNvSpPr/>
          <p:nvPr/>
        </p:nvSpPr>
        <p:spPr>
          <a:xfrm>
            <a:off x="10746243" y="1600121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BINGO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261030" y="5486928"/>
            <a:ext cx="15616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PC/MONTH</a:t>
            </a:r>
          </a:p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IN $C (AVG)</a:t>
            </a:r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55" name="Retângulo 54"/>
          <p:cNvSpPr/>
          <p:nvPr/>
        </p:nvSpPr>
        <p:spPr>
          <a:xfrm>
            <a:off x="8957961" y="6452042"/>
            <a:ext cx="31898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FORT ALEXANDER (2013-2017)</a:t>
            </a:r>
          </a:p>
          <a:p>
            <a:pPr algn="r"/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 PRODUCED BY THE AUTHOR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sp>
        <p:nvSpPr>
          <p:cNvPr id="49" name="Elipse 48"/>
          <p:cNvSpPr/>
          <p:nvPr/>
        </p:nvSpPr>
        <p:spPr>
          <a:xfrm>
            <a:off x="10292032" y="5326371"/>
            <a:ext cx="1544135" cy="967442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50" name="Elipse 49"/>
          <p:cNvSpPr/>
          <p:nvPr/>
        </p:nvSpPr>
        <p:spPr>
          <a:xfrm>
            <a:off x="1847539" y="5343583"/>
            <a:ext cx="1544135" cy="967442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56" name="Retângulo 8"/>
          <p:cNvSpPr/>
          <p:nvPr/>
        </p:nvSpPr>
        <p:spPr>
          <a:xfrm>
            <a:off x="1910603" y="1500651"/>
            <a:ext cx="1359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CURRENT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PROPOSAL</a:t>
            </a:r>
          </a:p>
        </p:txBody>
      </p:sp>
      <p:sp>
        <p:nvSpPr>
          <p:cNvPr id="57" name="Retângulo 8"/>
          <p:cNvSpPr/>
          <p:nvPr/>
        </p:nvSpPr>
        <p:spPr>
          <a:xfrm>
            <a:off x="3902492" y="1484392"/>
            <a:ext cx="15937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ALTERNATIVE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PROPOSAL</a:t>
            </a:r>
          </a:p>
        </p:txBody>
      </p:sp>
    </p:spTree>
    <p:extLst>
      <p:ext uri="{BB962C8B-B14F-4D97-AF65-F5344CB8AC3E}">
        <p14:creationId xmlns:p14="http://schemas.microsoft.com/office/powerpoint/2010/main" val="16022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49" grpId="1" animBg="1"/>
      <p:bldP spid="50" grpId="0" animBg="1"/>
      <p:bldP spid="50" grpId="1" animBg="1"/>
      <p:bldP spid="56" grpId="0"/>
      <p:bldP spid="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8" y="2755900"/>
            <a:ext cx="6596115" cy="39421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95" y="191707"/>
            <a:ext cx="3122390" cy="2081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22" y="230410"/>
            <a:ext cx="5195342" cy="2424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22" y="230410"/>
            <a:ext cx="5195342" cy="2424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aixaDeTexto 11"/>
          <p:cNvSpPr txBox="1"/>
          <p:nvPr/>
        </p:nvSpPr>
        <p:spPr>
          <a:xfrm>
            <a:off x="7293014" y="2787774"/>
            <a:ext cx="4637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MH BASE MODEL VS</a:t>
            </a:r>
          </a:p>
          <a:p>
            <a:pPr algn="r"/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TUCURUÍ DAM (BR)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1838" y="4380870"/>
            <a:ext cx="3488226" cy="231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ZoneTexte 10"/>
          <p:cNvSpPr txBox="1"/>
          <p:nvPr/>
        </p:nvSpPr>
        <p:spPr>
          <a:xfrm>
            <a:off x="3962400" y="1732002"/>
            <a:ext cx="2654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MH CURRENT PROPOSAL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</a:rPr>
              <a:t>(38.9 MI UNTIL 2058)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3962400" y="374134"/>
            <a:ext cx="2654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ALTERNATIVE MODEL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</a:rPr>
              <a:t>(38.9 MI UNTIL 2058)</a:t>
            </a:r>
          </a:p>
        </p:txBody>
      </p:sp>
    </p:spTree>
    <p:extLst>
      <p:ext uri="{BB962C8B-B14F-4D97-AF65-F5344CB8AC3E}">
        <p14:creationId xmlns:p14="http://schemas.microsoft.com/office/powerpoint/2010/main" val="289642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3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4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9544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ADDITIONAL REASONS TO TRANSFER RESOURCES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5874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COMPARATIVE PC ANNUAL INCOME DISTRIBUTION</a:t>
            </a:r>
          </a:p>
        </p:txBody>
      </p:sp>
      <p:sp>
        <p:nvSpPr>
          <p:cNvPr id="55" name="Retângulo 54"/>
          <p:cNvSpPr/>
          <p:nvPr/>
        </p:nvSpPr>
        <p:spPr>
          <a:xfrm>
            <a:off x="8637565" y="6341142"/>
            <a:ext cx="35544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STATSCANADA, </a:t>
            </a:r>
          </a:p>
          <a:p>
            <a:pPr algn="r"/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COMPILED AND PRODUCED BY THE AUTHOR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277" y="1154404"/>
            <a:ext cx="7507288" cy="5190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8737600" y="1154404"/>
            <a:ext cx="6096000" cy="400109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Century Gothic" panose="020B0502020202020204" pitchFamily="34" charset="0"/>
              </a:rPr>
              <a:t>1. Under $10,000</a:t>
            </a:r>
          </a:p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2. $10,000 to $19,999</a:t>
            </a:r>
          </a:p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3. $20,000 to $29,999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4. $30,000 to $39,999</a:t>
            </a:r>
          </a:p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5. $40,000 to $49,999</a:t>
            </a:r>
          </a:p>
          <a:p>
            <a:r>
              <a:rPr lang="en-US" sz="2000" b="1" dirty="0">
                <a:solidFill>
                  <a:srgbClr val="6394E3"/>
                </a:solidFill>
                <a:latin typeface="Century Gothic" panose="020B0502020202020204" pitchFamily="34" charset="0"/>
              </a:rPr>
              <a:t>6. $50,000 to $59,999</a:t>
            </a:r>
          </a:p>
          <a:p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7. $60,000 to $69,999</a:t>
            </a:r>
          </a:p>
          <a:p>
            <a:r>
              <a:rPr 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8. $70,000 to $79,999</a:t>
            </a:r>
          </a:p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9. $80,000 to $89,999</a:t>
            </a:r>
          </a:p>
          <a:p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</a:rPr>
              <a:t>10. $90,000 to $99,999</a:t>
            </a:r>
          </a:p>
          <a:p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11. $100,000 and over</a:t>
            </a:r>
          </a:p>
        </p:txBody>
      </p:sp>
    </p:spTree>
    <p:extLst>
      <p:ext uri="{BB962C8B-B14F-4D97-AF65-F5344CB8AC3E}">
        <p14:creationId xmlns:p14="http://schemas.microsoft.com/office/powerpoint/2010/main" val="3605274241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181014" y="702521"/>
            <a:ext cx="8918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COMMUNITY WELL-BEING (CWB) INDEX BY COMPONENT AND ETHNIC GROUP</a:t>
            </a:r>
          </a:p>
        </p:txBody>
      </p:sp>
      <p:sp>
        <p:nvSpPr>
          <p:cNvPr id="55" name="Retângulo 54"/>
          <p:cNvSpPr/>
          <p:nvPr/>
        </p:nvSpPr>
        <p:spPr>
          <a:xfrm>
            <a:off x="8637565" y="6341142"/>
            <a:ext cx="35544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AADNC, </a:t>
            </a:r>
          </a:p>
          <a:p>
            <a:pPr algn="r"/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COMPILED AND PRODUCED BY THE AUTHOR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l="15284" r="15515"/>
          <a:stretch/>
        </p:blipFill>
        <p:spPr>
          <a:xfrm>
            <a:off x="1110768" y="1287296"/>
            <a:ext cx="9304014" cy="506880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81014" y="168546"/>
            <a:ext cx="9544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ADDITIONAL REASONS TO TRANSFER RESOURCES</a:t>
            </a:r>
          </a:p>
        </p:txBody>
      </p:sp>
    </p:spTree>
    <p:extLst>
      <p:ext uri="{BB962C8B-B14F-4D97-AF65-F5344CB8AC3E}">
        <p14:creationId xmlns:p14="http://schemas.microsoft.com/office/powerpoint/2010/main" val="36900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32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81014" y="702521"/>
            <a:ext cx="839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Arial" panose="020B0604020202020204" pitchFamily="34" charset="0"/>
              </a:rPr>
              <a:t>COMPARING MH/BS1 MI DEAL DESIMBURSEMENT WITH ALTERNATIVE COSTS</a:t>
            </a:r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492" y="1993830"/>
            <a:ext cx="1435170" cy="1435170"/>
          </a:xfrm>
          <a:prstGeom prst="rect">
            <a:avLst/>
          </a:prstGeom>
        </p:spPr>
      </p:pic>
      <p:sp>
        <p:nvSpPr>
          <p:cNvPr id="36" name="Retângulo 35"/>
          <p:cNvSpPr/>
          <p:nvPr/>
        </p:nvSpPr>
        <p:spPr>
          <a:xfrm>
            <a:off x="2257539" y="4439706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121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4027680" y="4466972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1.136</a:t>
            </a:r>
            <a:endParaRPr lang="pt-BR" sz="4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8" name="Retângulo 37"/>
          <p:cNvSpPr/>
          <p:nvPr/>
        </p:nvSpPr>
        <p:spPr>
          <a:xfrm>
            <a:off x="10301361" y="4443004"/>
            <a:ext cx="1436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81.820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39" name="Retângulo 38"/>
          <p:cNvSpPr/>
          <p:nvPr/>
        </p:nvSpPr>
        <p:spPr>
          <a:xfrm>
            <a:off x="8233162" y="4457194"/>
            <a:ext cx="14366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51.742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0" name="Retângulo 39"/>
          <p:cNvSpPr/>
          <p:nvPr/>
        </p:nvSpPr>
        <p:spPr>
          <a:xfrm>
            <a:off x="6017564" y="4450800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1.824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4967" y="4466972"/>
            <a:ext cx="15616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PC/YEAR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IN $C (AVG)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2" name="Retângulo 41"/>
          <p:cNvSpPr/>
          <p:nvPr/>
        </p:nvSpPr>
        <p:spPr>
          <a:xfrm>
            <a:off x="2318952" y="5486928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10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3" name="Retângulo 42"/>
          <p:cNvSpPr/>
          <p:nvPr/>
        </p:nvSpPr>
        <p:spPr>
          <a:xfrm>
            <a:off x="4312212" y="5517705"/>
            <a:ext cx="639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95</a:t>
            </a:r>
            <a:endParaRPr lang="pt-BR" sz="4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Retângulo 43"/>
          <p:cNvSpPr/>
          <p:nvPr/>
        </p:nvSpPr>
        <p:spPr>
          <a:xfrm>
            <a:off x="10361203" y="5480954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6.760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5" name="Retângulo 44"/>
          <p:cNvSpPr/>
          <p:nvPr/>
        </p:nvSpPr>
        <p:spPr>
          <a:xfrm>
            <a:off x="8288280" y="5486927"/>
            <a:ext cx="1208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4.312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sp>
        <p:nvSpPr>
          <p:cNvPr id="46" name="Retângulo 45"/>
          <p:cNvSpPr/>
          <p:nvPr/>
        </p:nvSpPr>
        <p:spPr>
          <a:xfrm>
            <a:off x="6245190" y="5524914"/>
            <a:ext cx="867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152</a:t>
            </a:r>
            <a:endParaRPr lang="pt-BR" sz="4000" dirty="0">
              <a:latin typeface="Century Gothic" panose="020B0502020202020204" pitchFamily="34" charset="0"/>
            </a:endParaRPr>
          </a:p>
        </p:txBody>
      </p:sp>
      <p:pic>
        <p:nvPicPr>
          <p:cNvPr id="48" name="Imagem 47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Grayscal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588" y="1969453"/>
            <a:ext cx="1435170" cy="1435170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2110562" y="1624498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MH/BS1</a:t>
            </a:r>
          </a:p>
        </p:txBody>
      </p:sp>
      <p:sp>
        <p:nvSpPr>
          <p:cNvPr id="51" name="Retângulo 50"/>
          <p:cNvSpPr/>
          <p:nvPr/>
        </p:nvSpPr>
        <p:spPr>
          <a:xfrm>
            <a:off x="4394208" y="1600121"/>
            <a:ext cx="712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AVG</a:t>
            </a:r>
          </a:p>
        </p:txBody>
      </p:sp>
      <p:sp>
        <p:nvSpPr>
          <p:cNvPr id="52" name="Retângulo 51"/>
          <p:cNvSpPr/>
          <p:nvPr/>
        </p:nvSpPr>
        <p:spPr>
          <a:xfrm>
            <a:off x="10406355" y="1385715"/>
            <a:ext cx="1226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ADULT IN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CUSTODY</a:t>
            </a:r>
          </a:p>
        </p:txBody>
      </p:sp>
      <p:sp>
        <p:nvSpPr>
          <p:cNvPr id="53" name="Retângulo 52"/>
          <p:cNvSpPr/>
          <p:nvPr/>
        </p:nvSpPr>
        <p:spPr>
          <a:xfrm>
            <a:off x="8339441" y="1385716"/>
            <a:ext cx="13516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YOUTH  IN</a:t>
            </a:r>
          </a:p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CUSTODY</a:t>
            </a:r>
          </a:p>
        </p:txBody>
      </p:sp>
      <p:sp>
        <p:nvSpPr>
          <p:cNvPr id="54" name="Retângulo 53"/>
          <p:cNvSpPr/>
          <p:nvPr/>
        </p:nvSpPr>
        <p:spPr>
          <a:xfrm>
            <a:off x="6147069" y="1385717"/>
            <a:ext cx="1199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DIABETES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PATIENT</a:t>
            </a:r>
          </a:p>
        </p:txBody>
      </p:sp>
      <p:sp>
        <p:nvSpPr>
          <p:cNvPr id="47" name="Retângulo 46"/>
          <p:cNvSpPr/>
          <p:nvPr/>
        </p:nvSpPr>
        <p:spPr>
          <a:xfrm>
            <a:off x="261030" y="5486928"/>
            <a:ext cx="15616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PC/MONTH</a:t>
            </a:r>
          </a:p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IN $C (AVG)</a:t>
            </a:r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55" name="Retângulo 54"/>
          <p:cNvSpPr/>
          <p:nvPr/>
        </p:nvSpPr>
        <p:spPr>
          <a:xfrm>
            <a:off x="9497265" y="6288071"/>
            <a:ext cx="2556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SOURCE: DIABETES CANADA &amp; </a:t>
            </a:r>
          </a:p>
          <a:p>
            <a:r>
              <a:rPr lang="pt-BR" sz="1200" i="1" dirty="0">
                <a:latin typeface="Century Gothic" panose="020B0502020202020204" pitchFamily="34" charset="0"/>
                <a:cs typeface="Arial" panose="020B0604020202020204" pitchFamily="34" charset="0"/>
              </a:rPr>
              <a:t>PUBLIC SAFETY CANADA (2016)</a:t>
            </a:r>
            <a:endParaRPr lang="pt-BR" sz="1200" i="1" dirty="0">
              <a:latin typeface="Century Gothic" panose="020B0502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515" y="2136630"/>
            <a:ext cx="1440000" cy="1440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056" y="2103262"/>
            <a:ext cx="1468000" cy="1440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756" y="2064913"/>
            <a:ext cx="1440000" cy="1440000"/>
          </a:xfrm>
          <a:prstGeom prst="rect">
            <a:avLst/>
          </a:prstGeom>
        </p:spPr>
      </p:pic>
      <p:sp>
        <p:nvSpPr>
          <p:cNvPr id="27" name="Elipse 26"/>
          <p:cNvSpPr/>
          <p:nvPr/>
        </p:nvSpPr>
        <p:spPr>
          <a:xfrm>
            <a:off x="10247598" y="4252229"/>
            <a:ext cx="1544135" cy="967442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28" name="Elipse 27"/>
          <p:cNvSpPr/>
          <p:nvPr/>
        </p:nvSpPr>
        <p:spPr>
          <a:xfrm>
            <a:off x="3857290" y="4275638"/>
            <a:ext cx="1544135" cy="967442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181014" y="168546"/>
            <a:ext cx="9544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ADDITIONAL REASONS TO TRANSFER RESOURCES</a:t>
            </a:r>
          </a:p>
        </p:txBody>
      </p:sp>
    </p:spTree>
    <p:extLst>
      <p:ext uri="{BB962C8B-B14F-4D97-AF65-F5344CB8AC3E}">
        <p14:creationId xmlns:p14="http://schemas.microsoft.com/office/powerpoint/2010/main" val="150192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9" grpId="0"/>
      <p:bldP spid="51" grpId="0"/>
      <p:bldP spid="52" grpId="0"/>
      <p:bldP spid="53" grpId="0"/>
      <p:bldP spid="54" grpId="0"/>
      <p:bldP spid="47" grpId="0"/>
      <p:bldP spid="55" grpId="0"/>
      <p:bldP spid="27" grpId="0" animBg="1"/>
      <p:bldP spid="27" grpId="1" animBg="1"/>
      <p:bldP spid="28" grpId="0" animBg="1"/>
      <p:bldP spid="28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10361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RECOMMENDATIONS: NON-MONETARY PAYMENTS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47740" y="934198"/>
            <a:ext cx="11016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INCLUSION OF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NON-MONETARY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PAYMENTS IN COMMUNITY DEALS DOES NOT ALIGN WITH BEST PRACTICES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655889" y="1493844"/>
            <a:ext cx="6930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NON-MONETARY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PAYMENTS SHOULD NOT BE INCLUDED ON DEALS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630507" y="2053490"/>
            <a:ext cx="10930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NON-MONETARY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PAYMENTS ARE IMPORTANT, BUT ESSENTIALLY SPORADIC AND/OR SEASONAL. THIS MEANS THAT HARDLY THIS MECHANISM WILL PROVIDE FINANCIAL RELIEF FOR SMALL/IMPOVERISHED COMMUNITIES</a:t>
            </a:r>
          </a:p>
        </p:txBody>
      </p:sp>
    </p:spTree>
    <p:extLst>
      <p:ext uri="{BB962C8B-B14F-4D97-AF65-F5344CB8AC3E}">
        <p14:creationId xmlns:p14="http://schemas.microsoft.com/office/powerpoint/2010/main" val="2116410471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93126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RECOMMENDATIONS: MONETARY PAYMENTS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47739" y="3407621"/>
            <a:ext cx="11442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PROPORTIONALITY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IS ONE (AMONG SEVERAL) METHODS TO PRODUCE ARM’S LENGHT, PROVINCE-WIDE DEALS</a:t>
            </a: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AND COULD BE DEPLOYED TO QUANTIFY VALUES DUE TO HETEROGENOUS SYSTEM CAPABILITY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7740" y="4848844"/>
            <a:ext cx="11153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MB &amp; MH COULD AND SHOULD ABOLISH PRACTICES WHICH CAUSE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EXCESSIVE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FINANCIAL STRESS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ON SMALL/IMPOVERISHED COMMUNITIES (E.G., RISK-SHARING VIA EQUITY ARRANGEMENTS, LOANS ETC.)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47739" y="4251343"/>
            <a:ext cx="11188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MODELS BASED ON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VARIABLE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(NON-NEGATIVE) PAYMENTS TEND TO HAVE LONGER, LONG-LASTING EFFECTS</a:t>
            </a:r>
          </a:p>
        </p:txBody>
      </p:sp>
    </p:spTree>
    <p:extLst>
      <p:ext uri="{BB962C8B-B14F-4D97-AF65-F5344CB8AC3E}">
        <p14:creationId xmlns:p14="http://schemas.microsoft.com/office/powerpoint/2010/main" val="263938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66062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RECOMMENDATIONS: POLICIES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47739" y="1546416"/>
            <a:ext cx="9878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AD-HOC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(‘PER-COMMUNITY’) ARRANGEMENTS DO NOT ALIGN WITH SECTORAL BEST PRACTICES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47739" y="2054416"/>
            <a:ext cx="78679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MB &amp; MH SHOULD TRANSITIONATE TOWARDS A MORE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MODEL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47739" y="4128986"/>
            <a:ext cx="11144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FINALLY, ON THE SPIRIT OF THE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NATION-TO-NATION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CO-MANAGEMENT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PRINCIPLES, MB &amp; MH COULD AND SHOULD BE COMITTED WITH A GRRS MODEL THAT TRULLY SUPPORTS LOCAL SOCIOECONOMIC DEVELOPMENT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47739" y="2844225"/>
            <a:ext cx="10934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AN ENHANCED FINANCIAL ANALYSIS WOULD NEED TO CONSIDER ADDITONAL REGULATORY SPECIFICITIES. SGK (PREFERABLY JOINTLY WITH OTHER AFFECTED COMMUNITIES) COULD OBTAIN ADDITIONAL </a:t>
            </a: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RESEARCH RESOURCES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 FOR PROPOSING, IMPLEMENTING AND MONITORING REPORTS.</a:t>
            </a:r>
          </a:p>
        </p:txBody>
      </p:sp>
    </p:spTree>
    <p:extLst>
      <p:ext uri="{BB962C8B-B14F-4D97-AF65-F5344CB8AC3E}">
        <p14:creationId xmlns:p14="http://schemas.microsoft.com/office/powerpoint/2010/main" val="78658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7" grpId="0"/>
      <p:bldP spid="21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88280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POTENTIAL CRITICISM #1:</a:t>
            </a:r>
          </a:p>
          <a:p>
            <a:r>
              <a:rPr lang="pt-BR" b="1" dirty="0">
                <a:latin typeface="Century Gothic" panose="020B0502020202020204" pitchFamily="34" charset="0"/>
                <a:cs typeface="Arial" panose="020B0604020202020204" pitchFamily="34" charset="0"/>
              </a:rPr>
              <a:t>THIS IS CANADA!... THERE IS NOTHING TO LEAR FROM THIRD WORLD COUNTRIES!</a:t>
            </a:r>
            <a:endParaRPr lang="pt-BR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5682">
            <a:off x="687896" y="1201787"/>
            <a:ext cx="4914900" cy="27646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9" name="Groupe 8"/>
          <p:cNvGrpSpPr/>
          <p:nvPr/>
        </p:nvGrpSpPr>
        <p:grpSpPr>
          <a:xfrm>
            <a:off x="5909165" y="1574800"/>
            <a:ext cx="5903460" cy="4090284"/>
            <a:chOff x="5998065" y="1574800"/>
            <a:chExt cx="5903460" cy="4090284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8065" y="1574800"/>
              <a:ext cx="4330247" cy="2884558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3337">
              <a:off x="9139275" y="2988559"/>
              <a:ext cx="2762250" cy="2676525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8" name="Image 17"/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048">
            <a:off x="2356230" y="4122646"/>
            <a:ext cx="4585905" cy="2387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9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38154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POTENTIAL CRITICISM #2:</a:t>
            </a:r>
          </a:p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IT IS NOT WISE! REVENUE SHARING IS</a:t>
            </a:r>
          </a:p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TOO RISKY!</a:t>
            </a:r>
          </a:p>
        </p:txBody>
      </p:sp>
      <p:pic>
        <p:nvPicPr>
          <p:cNvPr id="10" name="Imagem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04" y="2018225"/>
            <a:ext cx="2990122" cy="196871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60175" y="4570968"/>
            <a:ext cx="4339650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FITCH RATING TO SOME </a:t>
            </a:r>
          </a:p>
          <a:p>
            <a:pPr algn="ctr"/>
            <a:r>
              <a:rPr lang="pt-BR" b="1" dirty="0">
                <a:latin typeface="Century Gothic" panose="020B0502020202020204" pitchFamily="34" charset="0"/>
              </a:rPr>
              <a:t>BRAZILIAN ELECTRIC COMPANIES</a:t>
            </a:r>
          </a:p>
          <a:p>
            <a:pPr algn="ctr"/>
            <a:endParaRPr lang="pt-BR" dirty="0">
              <a:latin typeface="Century Gothic" panose="020B0502020202020204" pitchFamily="34" charset="0"/>
            </a:endParaRPr>
          </a:p>
          <a:p>
            <a:pPr algn="ctr"/>
            <a:r>
              <a:rPr lang="pt-BR" dirty="0">
                <a:latin typeface="Century Gothic" panose="020B0502020202020204" pitchFamily="34" charset="0"/>
              </a:rPr>
              <a:t>ENGIE Brasil Energia 		AAA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</a:rPr>
              <a:t>CPFL 				AAA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</a:rPr>
              <a:t>Belo Monte			AA</a:t>
            </a:r>
          </a:p>
          <a:p>
            <a:pPr algn="ctr"/>
            <a:r>
              <a:rPr lang="en-US" dirty="0">
                <a:latin typeface="Century Gothic" panose="020B0502020202020204" pitchFamily="34" charset="0"/>
              </a:rPr>
              <a:t>COPEL					AA-</a:t>
            </a:r>
            <a:endParaRPr lang="pt-BR" dirty="0">
              <a:latin typeface="Century Gothic" panose="020B0502020202020204" pitchFamily="34" charset="0"/>
            </a:endParaRPr>
          </a:p>
        </p:txBody>
      </p:sp>
      <p:cxnSp>
        <p:nvCxnSpPr>
          <p:cNvPr id="7" name="Connecteur droit 6"/>
          <p:cNvCxnSpPr/>
          <p:nvPr/>
        </p:nvCxnSpPr>
        <p:spPr>
          <a:xfrm flipH="1">
            <a:off x="5562600" y="907210"/>
            <a:ext cx="12700" cy="559519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1"/>
          <p:cNvSpPr txBox="1"/>
          <p:nvPr/>
        </p:nvSpPr>
        <p:spPr>
          <a:xfrm>
            <a:off x="5997614" y="168546"/>
            <a:ext cx="488306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POTENTIAL CRITICISM #3:</a:t>
            </a:r>
          </a:p>
          <a:p>
            <a:endParaRPr lang="pt-BR" sz="16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WHAT IF ALL AFFECTED COMMUNITIES DEMAND </a:t>
            </a:r>
          </a:p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THEIR SHARE ON WATER RENTAL REVENUES TOO!</a:t>
            </a:r>
          </a:p>
          <a:p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THE PROVINCE’S BUDGET WILL COLAPSE!</a:t>
            </a:r>
            <a:endParaRPr lang="pt-BR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614" y="1916625"/>
            <a:ext cx="5494338" cy="330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871783" y="4503284"/>
            <a:ext cx="30884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2018 BUDGET CONTRIBUTION </a:t>
            </a:r>
          </a:p>
          <a:p>
            <a:pPr algn="ctr"/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OF WATER RENTALS</a:t>
            </a:r>
          </a:p>
          <a:p>
            <a:pPr algn="ctr"/>
            <a:r>
              <a:rPr lang="pt-BR" sz="1600" dirty="0">
                <a:latin typeface="Century Gothic" panose="020B0502020202020204" pitchFamily="34" charset="0"/>
                <a:cs typeface="Arial" panose="020B0604020202020204" pitchFamily="34" charset="0"/>
              </a:rPr>
              <a:t>IN PROVINCIAL REVENU</a:t>
            </a:r>
            <a:endParaRPr lang="pt-BR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722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81014" y="168546"/>
            <a:ext cx="11731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POTENTIAL CRITICISM #4: </a:t>
            </a:r>
          </a:p>
          <a:p>
            <a:pPr algn="just"/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RECONCILIATION? THIS IS THINKING BACKWARDS! WHY NOT THINK ABOUT THE FUTURE?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9"/>
          <a:stretch/>
        </p:blipFill>
        <p:spPr>
          <a:xfrm>
            <a:off x="4371967" y="1265400"/>
            <a:ext cx="3349679" cy="2548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998" y="1163973"/>
            <a:ext cx="3902002" cy="29743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307" y="4066503"/>
            <a:ext cx="1952625" cy="234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929" y="4695732"/>
            <a:ext cx="6176071" cy="15836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7" y="3813793"/>
            <a:ext cx="3340678" cy="1763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14" y="1265400"/>
            <a:ext cx="4035425" cy="2379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0645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719373" y="3136612"/>
            <a:ext cx="27532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383204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878537" y="730072"/>
            <a:ext cx="107844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entury Gothic" panose="020B0502020202020204" pitchFamily="34" charset="0"/>
                <a:cs typeface="Arial" panose="020B0604020202020204" pitchFamily="34" charset="0"/>
              </a:rPr>
              <a:t>FLOOD AGREEMENTS 2.0</a:t>
            </a:r>
          </a:p>
          <a:p>
            <a:pPr algn="ctr"/>
            <a:endParaRPr lang="en-US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RESOURCE REVENUE SHARING, INNOVATIVE FINANCE AND ECONOMIC RECONCILIATION IN HYDRO-AFFECTED INDIGENOUS COMMUNITIES IN MANITOBA</a:t>
            </a:r>
          </a:p>
          <a:p>
            <a:pPr algn="ctr"/>
            <a:endParaRPr lang="en-US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  <a:cs typeface="Arial" panose="020B0604020202020204" pitchFamily="34" charset="0"/>
              </a:rPr>
              <a:t>PARTIAL REPORT</a:t>
            </a:r>
            <a:endParaRPr lang="pt-BR" sz="32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703779" y="6238369"/>
            <a:ext cx="10784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MARCH 2019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03779" y="3443289"/>
            <a:ext cx="10784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entury Gothic" panose="020B0502020202020204" pitchFamily="34" charset="0"/>
                <a:cs typeface="Arial" panose="020B0604020202020204" pitchFamily="34" charset="0"/>
              </a:rPr>
              <a:t>JULIO LUCCHESI, PhD</a:t>
            </a:r>
            <a:endParaRPr lang="pt-BR" sz="2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21" y="4172398"/>
            <a:ext cx="2096157" cy="206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241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1913</TotalTime>
  <Words>2019</Words>
  <Application>Microsoft Office PowerPoint</Application>
  <PresentationFormat>Widescreen</PresentationFormat>
  <Paragraphs>479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Century Gothic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Julio</dc:creator>
  <cp:lastModifiedBy>Bobbie Mangeli</cp:lastModifiedBy>
  <cp:revision>146</cp:revision>
  <dcterms:created xsi:type="dcterms:W3CDTF">2018-04-19T22:45:40Z</dcterms:created>
  <dcterms:modified xsi:type="dcterms:W3CDTF">2022-07-13T16:28:01Z</dcterms:modified>
</cp:coreProperties>
</file>